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notesSlides/notesSlide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1.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2.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3.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4.xml" ContentType="application/vnd.openxmlformats-officedocument.presentationml.notesSlide+xml"/>
  <Override PartName="/ppt/tags/tag42.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1"/>
  </p:notesMasterIdLst>
  <p:handoutMasterIdLst>
    <p:handoutMasterId r:id="rId42"/>
  </p:handoutMasterIdLst>
  <p:sldIdLst>
    <p:sldId id="256" r:id="rId2"/>
    <p:sldId id="345" r:id="rId3"/>
    <p:sldId id="298" r:id="rId4"/>
    <p:sldId id="279" r:id="rId5"/>
    <p:sldId id="351" r:id="rId6"/>
    <p:sldId id="352" r:id="rId7"/>
    <p:sldId id="348" r:id="rId8"/>
    <p:sldId id="336" r:id="rId9"/>
    <p:sldId id="382" r:id="rId10"/>
    <p:sldId id="322" r:id="rId11"/>
    <p:sldId id="260" r:id="rId12"/>
    <p:sldId id="425" r:id="rId13"/>
    <p:sldId id="426" r:id="rId14"/>
    <p:sldId id="361" r:id="rId15"/>
    <p:sldId id="360" r:id="rId16"/>
    <p:sldId id="358" r:id="rId17"/>
    <p:sldId id="370" r:id="rId18"/>
    <p:sldId id="359" r:id="rId19"/>
    <p:sldId id="366" r:id="rId20"/>
    <p:sldId id="367" r:id="rId21"/>
    <p:sldId id="369" r:id="rId22"/>
    <p:sldId id="362" r:id="rId23"/>
    <p:sldId id="363" r:id="rId24"/>
    <p:sldId id="365" r:id="rId25"/>
    <p:sldId id="364" r:id="rId26"/>
    <p:sldId id="337" r:id="rId27"/>
    <p:sldId id="393" r:id="rId28"/>
    <p:sldId id="324" r:id="rId29"/>
    <p:sldId id="325" r:id="rId30"/>
    <p:sldId id="455" r:id="rId31"/>
    <p:sldId id="387" r:id="rId32"/>
    <p:sldId id="374" r:id="rId33"/>
    <p:sldId id="375" r:id="rId34"/>
    <p:sldId id="376" r:id="rId35"/>
    <p:sldId id="377" r:id="rId36"/>
    <p:sldId id="378" r:id="rId37"/>
    <p:sldId id="394" r:id="rId38"/>
    <p:sldId id="397" r:id="rId39"/>
    <p:sldId id="285" r:id="rId40"/>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1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0000"/>
    <a:srgbClr val="950002"/>
    <a:srgbClr val="BC242A"/>
    <a:srgbClr val="F0A240"/>
    <a:srgbClr val="CC0000"/>
    <a:srgbClr val="0000FF"/>
    <a:srgbClr val="FF66CC"/>
    <a:srgbClr val="660066"/>
    <a:srgbClr val="008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53" autoAdjust="0"/>
    <p:restoredTop sz="91132" autoAdjust="0"/>
  </p:normalViewPr>
  <p:slideViewPr>
    <p:cSldViewPr>
      <p:cViewPr varScale="1">
        <p:scale>
          <a:sx n="126" d="100"/>
          <a:sy n="126" d="100"/>
        </p:scale>
        <p:origin x="232" y="200"/>
      </p:cViewPr>
      <p:guideLst>
        <p:guide orient="horz" pos="211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01AAA04-D673-432D-8B7F-8B0831340879}" type="datetimeFigureOut">
              <a:rPr lang="en-US" smtClean="0"/>
              <a:t>2/26/20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AB5E67F-AAE6-467B-8D03-34DB0668E50E}"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C8277E-FF26-429D-8D54-0A70C1EB4331}" type="datetimeFigureOut">
              <a:rPr lang="en-US" smtClean="0"/>
              <a:t>2/26/20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2854B8-E004-47B7-A857-B9A9932642A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List_of_tallest_buildings_in_Detroi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Mackinac_Island" TargetMode="External"/><Relationship Id="rId5" Type="http://schemas.openxmlformats.org/officeDocument/2006/relationships/hyperlink" Target="https://en.wikipedia.org/wiki/Marquette_Park_(Mackinac_Island)" TargetMode="External"/><Relationship Id="rId4" Type="http://schemas.openxmlformats.org/officeDocument/2006/relationships/hyperlink" Target="https://en.wikipedia.org/wiki/Michigan_State_Capito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n.wikipedia.org/wiki/List_of_tallest_buildings_in_Detroi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Mackinac_Island" TargetMode="External"/><Relationship Id="rId5" Type="http://schemas.openxmlformats.org/officeDocument/2006/relationships/hyperlink" Target="https://en.wikipedia.org/wiki/Marquette_Park_(Mackinac_Island)" TargetMode="External"/><Relationship Id="rId4" Type="http://schemas.openxmlformats.org/officeDocument/2006/relationships/hyperlink" Target="https://en.wikipedia.org/wiki/Michigan_State_Capitol"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6F293F-85B3-B045-B9F3-76504830202C}" type="slidenum">
              <a:rPr lang="en-US" smtClean="0"/>
              <a:t>27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6F293F-85B3-B045-B9F3-76504830202C}" type="slidenum">
              <a:rPr lang="en-US" smtClean="0"/>
              <a:t>32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https://www.flickr.com/photos/137193094@N03/albums</a:t>
            </a:r>
            <a:endParaRPr lang="zh-CN" altLang="en-US" dirty="0"/>
          </a:p>
        </p:txBody>
      </p:sp>
      <p:sp>
        <p:nvSpPr>
          <p:cNvPr id="4" name="灯片编号占位符 3"/>
          <p:cNvSpPr>
            <a:spLocks noGrp="1"/>
          </p:cNvSpPr>
          <p:nvPr>
            <p:ph type="sldNum" sz="quarter" idx="10"/>
          </p:nvPr>
        </p:nvSpPr>
        <p:spPr/>
        <p:txBody>
          <a:bodyPr/>
          <a:lstStyle/>
          <a:p>
            <a:fld id="{416F293F-85B3-B045-B9F3-76504830202C}" type="slidenum">
              <a:rPr lang="en-US" smtClean="0"/>
              <a:t>34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6F293F-85B3-B045-B9F3-76504830202C}" type="slidenum">
              <a:rPr lang="en-US" smtClean="0"/>
              <a:t>36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B2854B8-E004-47B7-A857-B9A9932642AB}" type="slidenum">
              <a:rPr lang="en-US" smtClean="0"/>
              <a:t>39</a:t>
            </a:fld>
            <a:endParaRPr lang="en-US"/>
          </a:p>
        </p:txBody>
      </p:sp>
    </p:spTree>
    <p:extLst>
      <p:ext uri="{BB962C8B-B14F-4D97-AF65-F5344CB8AC3E}">
        <p14:creationId xmlns:p14="http://schemas.microsoft.com/office/powerpoint/2010/main" val="426458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Note: driving</a:t>
            </a:r>
            <a:r>
              <a:rPr lang="en-US" altLang="zh-CN" baseline="0" dirty="0"/>
              <a:t> distance</a:t>
            </a:r>
            <a:endParaRPr lang="zh-CN" altLang="en-US" dirty="0"/>
          </a:p>
        </p:txBody>
      </p:sp>
      <p:sp>
        <p:nvSpPr>
          <p:cNvPr id="4" name="灯片编号占位符 3"/>
          <p:cNvSpPr>
            <a:spLocks noGrp="1"/>
          </p:cNvSpPr>
          <p:nvPr>
            <p:ph type="sldNum" sz="quarter" idx="10"/>
          </p:nvPr>
        </p:nvSpPr>
        <p:spPr/>
        <p:txBody>
          <a:bodyPr/>
          <a:lstStyle/>
          <a:p>
            <a:fld id="{416F293F-85B3-B045-B9F3-76504830202C}" type="slidenum">
              <a:rPr lang="en-US" smtClean="0"/>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Top to down:</a:t>
            </a:r>
          </a:p>
          <a:p>
            <a:r>
              <a:rPr lang="en-US" altLang="zh-CN" sz="1200" b="0" i="0" u="none" strike="noStrike" kern="1200" dirty="0">
                <a:solidFill>
                  <a:schemeClr val="tx1"/>
                </a:solidFill>
                <a:effectLst/>
                <a:latin typeface="+mn-lt"/>
                <a:ea typeface="+mn-ea"/>
                <a:cs typeface="+mn-cs"/>
                <a:hlinkClick r:id="rId3" tooltip="List of tallest buildings in Detroit"/>
              </a:rPr>
              <a:t>Skyscrapers</a:t>
            </a:r>
            <a:r>
              <a:rPr lang="en-US" altLang="zh-CN" sz="1200" b="0" i="0" kern="1200" dirty="0">
                <a:solidFill>
                  <a:schemeClr val="tx1"/>
                </a:solidFill>
                <a:effectLst/>
                <a:latin typeface="+mn-lt"/>
                <a:ea typeface="+mn-ea"/>
                <a:cs typeface="+mn-cs"/>
              </a:rPr>
              <a:t> in downtown Detroit</a:t>
            </a:r>
          </a:p>
          <a:p>
            <a:r>
              <a:rPr lang="en-US" altLang="zh-CN" sz="1200" b="0" i="0" u="none" strike="noStrike" kern="1200" dirty="0">
                <a:solidFill>
                  <a:schemeClr val="tx1"/>
                </a:solidFill>
                <a:effectLst/>
                <a:latin typeface="+mn-lt"/>
                <a:ea typeface="+mn-ea"/>
                <a:cs typeface="+mn-cs"/>
                <a:hlinkClick r:id="rId4" tooltip="Michigan State Capitol"/>
              </a:rPr>
              <a:t>Michigan State Capitol</a:t>
            </a:r>
            <a:r>
              <a:rPr lang="en-US" altLang="zh-CN" sz="1200" b="0" i="0" kern="1200" dirty="0">
                <a:solidFill>
                  <a:schemeClr val="tx1"/>
                </a:solidFill>
                <a:effectLst/>
                <a:latin typeface="+mn-lt"/>
                <a:ea typeface="+mn-ea"/>
                <a:cs typeface="+mn-cs"/>
              </a:rPr>
              <a:t>in Lansing</a:t>
            </a:r>
          </a:p>
          <a:p>
            <a:r>
              <a:rPr lang="en-US" altLang="zh-CN" sz="1200" b="0" i="0" kern="1200" dirty="0">
                <a:solidFill>
                  <a:schemeClr val="tx1"/>
                </a:solidFill>
                <a:effectLst/>
                <a:latin typeface="+mn-lt"/>
                <a:ea typeface="+mn-ea"/>
                <a:cs typeface="+mn-cs"/>
              </a:rPr>
              <a:t>Michigan State Capitol Muses</a:t>
            </a:r>
            <a:endParaRPr lang="en-US" altLang="zh-CN" dirty="0"/>
          </a:p>
          <a:p>
            <a:r>
              <a:rPr lang="fr-FR" altLang="zh-CN" sz="1200" b="0" i="0" u="none" strike="noStrike" kern="1200" dirty="0">
                <a:solidFill>
                  <a:schemeClr val="tx1"/>
                </a:solidFill>
                <a:effectLst/>
                <a:latin typeface="+mn-lt"/>
                <a:ea typeface="+mn-ea"/>
                <a:cs typeface="+mn-cs"/>
                <a:hlinkClick r:id="rId5" tooltip="Marquette Park (Mackinac Island)"/>
              </a:rPr>
              <a:t>Marquette Park</a:t>
            </a:r>
            <a:r>
              <a:rPr lang="fr-FR" altLang="zh-CN" sz="1200" b="0" i="0" kern="1200" dirty="0">
                <a:solidFill>
                  <a:schemeClr val="tx1"/>
                </a:solidFill>
                <a:effectLst/>
                <a:latin typeface="+mn-lt"/>
                <a:ea typeface="+mn-ea"/>
                <a:cs typeface="+mn-cs"/>
              </a:rPr>
              <a:t> on </a:t>
            </a:r>
            <a:r>
              <a:rPr lang="fr-FR" altLang="zh-CN" sz="1200" b="0" i="0" u="none" strike="noStrike" kern="1200" dirty="0">
                <a:solidFill>
                  <a:schemeClr val="tx1"/>
                </a:solidFill>
                <a:effectLst/>
                <a:latin typeface="+mn-lt"/>
                <a:ea typeface="+mn-ea"/>
                <a:cs typeface="+mn-cs"/>
                <a:hlinkClick r:id="rId6" tooltip="Mackinac Island"/>
              </a:rPr>
              <a:t>Mackinac Island</a:t>
            </a:r>
            <a:endParaRPr lang="zh-CN" altLang="en-US" dirty="0"/>
          </a:p>
        </p:txBody>
      </p:sp>
      <p:sp>
        <p:nvSpPr>
          <p:cNvPr id="4" name="灯片编号占位符 3"/>
          <p:cNvSpPr>
            <a:spLocks noGrp="1"/>
          </p:cNvSpPr>
          <p:nvPr>
            <p:ph type="sldNum" sz="quarter" idx="10"/>
          </p:nvPr>
        </p:nvSpPr>
        <p:spPr/>
        <p:txBody>
          <a:bodyPr/>
          <a:lstStyle/>
          <a:p>
            <a:fld id="{416F293F-85B3-B045-B9F3-76504830202C}" type="slidenum">
              <a:rPr lang="en-US" smtClean="0"/>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Top to down:</a:t>
            </a:r>
          </a:p>
          <a:p>
            <a:r>
              <a:rPr lang="en-US" altLang="zh-CN" sz="1200" b="0" i="0" u="none" strike="noStrike" kern="1200" dirty="0">
                <a:solidFill>
                  <a:schemeClr val="tx1"/>
                </a:solidFill>
                <a:effectLst/>
                <a:latin typeface="+mn-lt"/>
                <a:ea typeface="+mn-ea"/>
                <a:cs typeface="+mn-cs"/>
                <a:hlinkClick r:id="rId3" tooltip="List of tallest buildings in Detroit"/>
              </a:rPr>
              <a:t>Skyscrapers</a:t>
            </a:r>
            <a:r>
              <a:rPr lang="en-US" altLang="zh-CN" sz="1200" b="0" i="0" kern="1200" dirty="0">
                <a:solidFill>
                  <a:schemeClr val="tx1"/>
                </a:solidFill>
                <a:effectLst/>
                <a:latin typeface="+mn-lt"/>
                <a:ea typeface="+mn-ea"/>
                <a:cs typeface="+mn-cs"/>
              </a:rPr>
              <a:t> in downtown Detroit</a:t>
            </a:r>
          </a:p>
          <a:p>
            <a:r>
              <a:rPr lang="en-US" altLang="zh-CN" sz="1200" b="0" i="0" u="none" strike="noStrike" kern="1200" dirty="0">
                <a:solidFill>
                  <a:schemeClr val="tx1"/>
                </a:solidFill>
                <a:effectLst/>
                <a:latin typeface="+mn-lt"/>
                <a:ea typeface="+mn-ea"/>
                <a:cs typeface="+mn-cs"/>
                <a:hlinkClick r:id="rId4" tooltip="Michigan State Capitol"/>
              </a:rPr>
              <a:t>Michigan State Capitol</a:t>
            </a:r>
            <a:r>
              <a:rPr lang="en-US" altLang="zh-CN" sz="1200" b="0" i="0" kern="1200" dirty="0">
                <a:solidFill>
                  <a:schemeClr val="tx1"/>
                </a:solidFill>
                <a:effectLst/>
                <a:latin typeface="+mn-lt"/>
                <a:ea typeface="+mn-ea"/>
                <a:cs typeface="+mn-cs"/>
              </a:rPr>
              <a:t>in Lansing</a:t>
            </a:r>
          </a:p>
          <a:p>
            <a:r>
              <a:rPr lang="en-US" altLang="zh-CN" sz="1200" b="0" i="0" kern="1200" dirty="0">
                <a:solidFill>
                  <a:schemeClr val="tx1"/>
                </a:solidFill>
                <a:effectLst/>
                <a:latin typeface="+mn-lt"/>
                <a:ea typeface="+mn-ea"/>
                <a:cs typeface="+mn-cs"/>
              </a:rPr>
              <a:t>Michigan State Capitol Muses</a:t>
            </a:r>
            <a:endParaRPr lang="en-US" altLang="zh-CN" dirty="0"/>
          </a:p>
          <a:p>
            <a:r>
              <a:rPr lang="fr-FR" altLang="zh-CN" sz="1200" b="0" i="0" u="none" strike="noStrike" kern="1200" dirty="0">
                <a:solidFill>
                  <a:schemeClr val="tx1"/>
                </a:solidFill>
                <a:effectLst/>
                <a:latin typeface="+mn-lt"/>
                <a:ea typeface="+mn-ea"/>
                <a:cs typeface="+mn-cs"/>
                <a:hlinkClick r:id="rId5" tooltip="Marquette Park (Mackinac Island)"/>
              </a:rPr>
              <a:t>Marquette Park</a:t>
            </a:r>
            <a:r>
              <a:rPr lang="fr-FR" altLang="zh-CN" sz="1200" b="0" i="0" kern="1200" dirty="0">
                <a:solidFill>
                  <a:schemeClr val="tx1"/>
                </a:solidFill>
                <a:effectLst/>
                <a:latin typeface="+mn-lt"/>
                <a:ea typeface="+mn-ea"/>
                <a:cs typeface="+mn-cs"/>
              </a:rPr>
              <a:t> on </a:t>
            </a:r>
            <a:r>
              <a:rPr lang="fr-FR" altLang="zh-CN" sz="1200" b="0" i="0" u="none" strike="noStrike" kern="1200" dirty="0">
                <a:solidFill>
                  <a:schemeClr val="tx1"/>
                </a:solidFill>
                <a:effectLst/>
                <a:latin typeface="+mn-lt"/>
                <a:ea typeface="+mn-ea"/>
                <a:cs typeface="+mn-cs"/>
                <a:hlinkClick r:id="rId6" tooltip="Mackinac Island"/>
              </a:rPr>
              <a:t>Mackinac Island</a:t>
            </a:r>
            <a:endParaRPr lang="zh-CN" altLang="en-US" dirty="0"/>
          </a:p>
        </p:txBody>
      </p:sp>
      <p:sp>
        <p:nvSpPr>
          <p:cNvPr id="4" name="灯片编号占位符 3"/>
          <p:cNvSpPr>
            <a:spLocks noGrp="1"/>
          </p:cNvSpPr>
          <p:nvPr>
            <p:ph type="sldNum" sz="quarter" idx="10"/>
          </p:nvPr>
        </p:nvSpPr>
        <p:spPr/>
        <p:txBody>
          <a:bodyPr/>
          <a:lstStyle/>
          <a:p>
            <a:fld id="{416F293F-85B3-B045-B9F3-76504830202C}" type="slidenum">
              <a:rPr lang="en-US" smtClean="0"/>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16F293F-85B3-B045-B9F3-76504830202C}" type="slidenum">
              <a:rPr lang="en-US" smtClean="0"/>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http://www.stmarysprep.com/pdfs/CollegePlanningGuide.pdf</a:t>
            </a:r>
            <a:endParaRPr lang="zh-CN" altLang="en-US" dirty="0"/>
          </a:p>
        </p:txBody>
      </p:sp>
      <p:sp>
        <p:nvSpPr>
          <p:cNvPr id="4" name="灯片编号占位符 3"/>
          <p:cNvSpPr>
            <a:spLocks noGrp="1"/>
          </p:cNvSpPr>
          <p:nvPr>
            <p:ph type="sldNum" sz="quarter" idx="10"/>
          </p:nvPr>
        </p:nvSpPr>
        <p:spPr/>
        <p:txBody>
          <a:bodyPr/>
          <a:lstStyle/>
          <a:p>
            <a:fld id="{416F293F-85B3-B045-B9F3-76504830202C}" type="slidenum">
              <a:rPr lang="en-US" smtClean="0"/>
              <a:t>23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梯形 6"/>
          <p:cNvSpPr/>
          <p:nvPr/>
        </p:nvSpPr>
        <p:spPr>
          <a:xfrm rot="10800000">
            <a:off x="946673" y="-3"/>
            <a:ext cx="7250654" cy="301215"/>
          </a:xfrm>
          <a:prstGeom prst="trapezoid">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矩形 7"/>
          <p:cNvSpPr/>
          <p:nvPr/>
        </p:nvSpPr>
        <p:spPr>
          <a:xfrm>
            <a:off x="0" y="6540650"/>
            <a:ext cx="9144000" cy="31735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文本框 8"/>
          <p:cNvSpPr txBox="1"/>
          <p:nvPr/>
        </p:nvSpPr>
        <p:spPr>
          <a:xfrm>
            <a:off x="4014797" y="1570179"/>
            <a:ext cx="1114409" cy="646331"/>
          </a:xfrm>
          <a:prstGeom prst="rect">
            <a:avLst/>
          </a:prstGeom>
          <a:noFill/>
          <a:effectLst/>
        </p:spPr>
        <p:txBody>
          <a:bodyPr wrap="none" rtlCol="0">
            <a:spAutoFit/>
          </a:bodyPr>
          <a:lstStyle/>
          <a:p>
            <a:pPr algn="ctr"/>
            <a:r>
              <a:rPr lang="en-US" altLang="zh-CN" sz="3600" b="1" dirty="0">
                <a:solidFill>
                  <a:schemeClr val="bg1"/>
                </a:solidFill>
                <a:latin typeface="方正姚体" panose="02010601030101010101" pitchFamily="2" charset="-122"/>
              </a:rPr>
              <a:t>2017</a:t>
            </a:r>
            <a:endParaRPr lang="en-US" altLang="zh-CN" sz="3200" b="1" dirty="0">
              <a:solidFill>
                <a:schemeClr val="bg1"/>
              </a:solidFill>
              <a:latin typeface="方正姚体" panose="02010601030101010101" pitchFamily="2" charset="-122"/>
            </a:endParaRPr>
          </a:p>
        </p:txBody>
      </p:sp>
      <p:sp>
        <p:nvSpPr>
          <p:cNvPr id="10" name="同心圆 9"/>
          <p:cNvSpPr/>
          <p:nvPr/>
        </p:nvSpPr>
        <p:spPr>
          <a:xfrm>
            <a:off x="3803904" y="1129552"/>
            <a:ext cx="1536192" cy="1527586"/>
          </a:xfrm>
          <a:prstGeom prst="donut">
            <a:avLst>
              <a:gd name="adj" fmla="val 63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black"/>
              </a:solidFill>
            </a:endParaRPr>
          </a:p>
        </p:txBody>
      </p:sp>
      <p:sp>
        <p:nvSpPr>
          <p:cNvPr id="2" name="标题 1"/>
          <p:cNvSpPr>
            <a:spLocks noGrp="1"/>
          </p:cNvSpPr>
          <p:nvPr>
            <p:ph type="ctrTitle"/>
          </p:nvPr>
        </p:nvSpPr>
        <p:spPr>
          <a:xfrm>
            <a:off x="1143000" y="2841437"/>
            <a:ext cx="6858000" cy="1030476"/>
          </a:xfrm>
        </p:spPr>
        <p:txBody>
          <a:bodyPr anchor="b">
            <a:normAutofit/>
          </a:bodyPr>
          <a:lstStyle>
            <a:lvl1pPr algn="ctr">
              <a:defRPr sz="4050">
                <a:solidFill>
                  <a:schemeClr val="bg1"/>
                </a:solidFill>
              </a:defRPr>
            </a:lvl1pPr>
          </a:lstStyle>
          <a:p>
            <a:r>
              <a:rPr lang="zh-CN" altLang="en-US"/>
              <a:t>单击此处编辑母版标题样式</a:t>
            </a:r>
          </a:p>
        </p:txBody>
      </p:sp>
      <p:sp>
        <p:nvSpPr>
          <p:cNvPr id="3" name="副标题 2"/>
          <p:cNvSpPr>
            <a:spLocks noGrp="1"/>
          </p:cNvSpPr>
          <p:nvPr>
            <p:ph type="subTitle" idx="1" hasCustomPrompt="1"/>
          </p:nvPr>
        </p:nvSpPr>
        <p:spPr>
          <a:xfrm>
            <a:off x="2386013" y="5031507"/>
            <a:ext cx="2028825" cy="476250"/>
          </a:xfrm>
        </p:spPr>
        <p:txBody>
          <a:bodyPr>
            <a:normAutofit/>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编辑副标题</a:t>
            </a:r>
          </a:p>
        </p:txBody>
      </p:sp>
      <p:sp>
        <p:nvSpPr>
          <p:cNvPr id="4" name="日期占位符 3"/>
          <p:cNvSpPr>
            <a:spLocks noGrp="1"/>
          </p:cNvSpPr>
          <p:nvPr>
            <p:ph type="dt" sz="half" idx="10"/>
          </p:nvPr>
        </p:nvSpPr>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5" name="页脚占位符 4"/>
          <p:cNvSpPr>
            <a:spLocks noGrp="1"/>
          </p:cNvSpPr>
          <p:nvPr>
            <p:ph type="ftr" sz="quarter" idx="11"/>
          </p:nvPr>
        </p:nvSpPr>
        <p:spPr/>
        <p:txBody>
          <a:bodyPr>
            <a:normAutofit/>
          </a:bodyPr>
          <a:lstStyle>
            <a:lvl1pPr>
              <a:defRPr sz="1200"/>
            </a:lvl1pPr>
          </a:lstStyle>
          <a:p>
            <a:endParaRPr lang="zh-CN" altLang="en-US"/>
          </a:p>
        </p:txBody>
      </p:sp>
      <p:sp>
        <p:nvSpPr>
          <p:cNvPr id="6" name="灯片编号占位符 5"/>
          <p:cNvSpPr>
            <a:spLocks noGrp="1"/>
          </p:cNvSpPr>
          <p:nvPr>
            <p:ph type="sldNum" sz="quarter" idx="12"/>
          </p:nvPr>
        </p:nvSpPr>
        <p:spPr/>
        <p:txBody>
          <a:bodyPr>
            <a:normAutofit/>
          </a:bodyPr>
          <a:lstStyle>
            <a:lvl1pPr>
              <a:defRPr sz="1200"/>
            </a:lvl1pPr>
          </a:lstStyle>
          <a:p>
            <a:fld id="{D60BD5C9-D31B-404C-B346-DE2E8DFE88CF}" type="slidenum">
              <a:rPr lang="zh-CN" altLang="en-US" smtClean="0"/>
              <a:t>‹#›</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0065 -0.00556 L 0.56367 -0.00764 " pathEditMode="relative" rAng="0" ptsTypes="AA">
                                      <p:cBhvr>
                                        <p:cTn id="6" dur="750" fill="hold"/>
                                        <p:tgtEl>
                                          <p:spTgt spid="10"/>
                                        </p:tgtEl>
                                        <p:attrNameLst>
                                          <p:attrName>ppt_x</p:attrName>
                                          <p:attrName>ppt_y</p:attrName>
                                        </p:attrNameLst>
                                      </p:cBhvr>
                                      <p:rCtr x="28151" y="-116"/>
                                    </p:animMotion>
                                  </p:childTnLst>
                                </p:cTn>
                              </p:par>
                              <p:par>
                                <p:cTn id="7" presetID="53" presetClass="entr" presetSubtype="16"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4" name="页脚占位符 3"/>
          <p:cNvSpPr>
            <a:spLocks noGrp="1"/>
          </p:cNvSpPr>
          <p:nvPr>
            <p:ph type="ftr" sz="quarter" idx="11"/>
          </p:nvPr>
        </p:nvSpPr>
        <p:spPr/>
        <p:txBody>
          <a:bodyPr>
            <a:normAutofit/>
          </a:bodyPr>
          <a:lstStyle>
            <a:lvl1pPr>
              <a:defRPr sz="1200"/>
            </a:lvl1pPr>
          </a:lstStyle>
          <a:p>
            <a:endParaRPr lang="zh-CN" altLang="en-US"/>
          </a:p>
        </p:txBody>
      </p:sp>
      <p:sp>
        <p:nvSpPr>
          <p:cNvPr id="5" name="灯片编号占位符 4"/>
          <p:cNvSpPr>
            <a:spLocks noGrp="1"/>
          </p:cNvSpPr>
          <p:nvPr>
            <p:ph type="sldNum" sz="quarter" idx="12"/>
          </p:nvPr>
        </p:nvSpPr>
        <p:spPr/>
        <p:txBody>
          <a:bodyPr>
            <a:normAutofit/>
          </a:bodyPr>
          <a:lstStyle>
            <a:lvl1pPr>
              <a:defRPr sz="1200"/>
            </a:lvl1pPr>
          </a:lstStyle>
          <a:p>
            <a:fld id="{D60BD5C9-D31B-404C-B346-DE2E8DFE88CF}" type="slidenum">
              <a:rPr lang="zh-CN" altLang="en-US" smtClean="0"/>
              <a:t>‹#›</a:t>
            </a:fld>
            <a:endParaRPr lang="zh-CN" altLang="en-US"/>
          </a:p>
        </p:txBody>
      </p:sp>
      <p:sp>
        <p:nvSpPr>
          <p:cNvPr id="7" name="内容占位符 6"/>
          <p:cNvSpPr>
            <a:spLocks noGrp="1"/>
          </p:cNvSpPr>
          <p:nvPr>
            <p:ph sz="quarter" idx="13"/>
          </p:nvPr>
        </p:nvSpPr>
        <p:spPr>
          <a:xfrm>
            <a:off x="628650" y="930729"/>
            <a:ext cx="7886700" cy="5184320"/>
          </a:xfrm>
        </p:spPr>
        <p:txBody>
          <a:bodyPr anchor="ctr">
            <a:normAutofit/>
          </a:bodyPr>
          <a:lstStyle>
            <a:lvl1pPr marL="0" indent="0">
              <a:lnSpc>
                <a:spcPct val="120000"/>
              </a:lnSpc>
              <a:buNone/>
              <a:defRPr sz="1800">
                <a:solidFill>
                  <a:srgbClr val="2D3E50"/>
                </a:solidFill>
              </a:defRPr>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任意多边形 6"/>
          <p:cNvSpPr/>
          <p:nvPr/>
        </p:nvSpPr>
        <p:spPr>
          <a:xfrm>
            <a:off x="0" y="0"/>
            <a:ext cx="4049078" cy="788670"/>
          </a:xfrm>
          <a:custGeom>
            <a:avLst/>
            <a:gdLst>
              <a:gd name="connsiteX0" fmla="*/ 0 w 5398770"/>
              <a:gd name="connsiteY0" fmla="*/ 0 h 674370"/>
              <a:gd name="connsiteX1" fmla="*/ 5398770 w 5398770"/>
              <a:gd name="connsiteY1" fmla="*/ 0 h 674370"/>
              <a:gd name="connsiteX2" fmla="*/ 4752791 w 5398770"/>
              <a:gd name="connsiteY2" fmla="*/ 674370 h 674370"/>
              <a:gd name="connsiteX3" fmla="*/ 0 w 5398770"/>
              <a:gd name="connsiteY3" fmla="*/ 674370 h 674370"/>
              <a:gd name="connsiteX4" fmla="*/ 0 w 5398770"/>
              <a:gd name="connsiteY4" fmla="*/ 0 h 67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770" h="674370">
                <a:moveTo>
                  <a:pt x="0" y="0"/>
                </a:moveTo>
                <a:lnTo>
                  <a:pt x="5398770" y="0"/>
                </a:lnTo>
                <a:lnTo>
                  <a:pt x="4752791" y="674370"/>
                </a:lnTo>
                <a:lnTo>
                  <a:pt x="0" y="674370"/>
                </a:lnTo>
                <a:lnTo>
                  <a:pt x="0" y="0"/>
                </a:lnTo>
                <a:close/>
              </a:path>
            </a:pathLst>
          </a:custGeom>
          <a:solidFill>
            <a:srgbClr val="BC24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b="1" dirty="0">
              <a:solidFill>
                <a:prstClr val="white"/>
              </a:solidFill>
            </a:endParaRPr>
          </a:p>
        </p:txBody>
      </p:sp>
      <p:sp>
        <p:nvSpPr>
          <p:cNvPr id="2" name="标题 1"/>
          <p:cNvSpPr>
            <a:spLocks noGrp="1"/>
          </p:cNvSpPr>
          <p:nvPr>
            <p:ph type="title" hasCustomPrompt="1"/>
          </p:nvPr>
        </p:nvSpPr>
        <p:spPr>
          <a:xfrm>
            <a:off x="0" y="1"/>
            <a:ext cx="3028950" cy="788670"/>
          </a:xfrm>
        </p:spPr>
        <p:txBody>
          <a:bodyPr>
            <a:normAutofit/>
          </a:bodyPr>
          <a:lstStyle>
            <a:lvl1pPr algn="ctr">
              <a:defRPr sz="3600" b="1">
                <a:solidFill>
                  <a:schemeClr val="bg1"/>
                </a:solidFill>
              </a:defRPr>
            </a:lvl1pPr>
          </a:lstStyle>
          <a:p>
            <a:r>
              <a:rPr lang="zh-CN" altLang="en-US" dirty="0"/>
              <a:t>编辑标题</a:t>
            </a:r>
          </a:p>
        </p:txBody>
      </p:sp>
      <p:sp>
        <p:nvSpPr>
          <p:cNvPr id="3" name="内容占位符 2"/>
          <p:cNvSpPr>
            <a:spLocks noGrp="1"/>
          </p:cNvSpPr>
          <p:nvPr>
            <p:ph idx="1"/>
          </p:nvPr>
        </p:nvSpPr>
        <p:spPr/>
        <p:txBody>
          <a:bodyPr anchor="ctr">
            <a:normAutofit/>
          </a:bodyPr>
          <a:lstStyle>
            <a:lvl1pPr marL="0" indent="0">
              <a:lnSpc>
                <a:spcPct val="120000"/>
              </a:lnSpc>
              <a:buNone/>
              <a:defRPr sz="2000">
                <a:solidFill>
                  <a:srgbClr val="2D3E50"/>
                </a:solidFill>
              </a:defRPr>
            </a:lvl1pPr>
          </a:lstStyle>
          <a:p>
            <a:pPr lvl="0"/>
            <a:r>
              <a:rPr lang="zh-CN" altLang="en-US" dirty="0"/>
              <a:t>单击此处编辑母版文本样式</a:t>
            </a:r>
          </a:p>
        </p:txBody>
      </p:sp>
      <p:sp>
        <p:nvSpPr>
          <p:cNvPr id="4" name="日期占位符 3"/>
          <p:cNvSpPr>
            <a:spLocks noGrp="1"/>
          </p:cNvSpPr>
          <p:nvPr>
            <p:ph type="dt" sz="half" idx="10"/>
          </p:nvPr>
        </p:nvSpPr>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5" name="页脚占位符 4"/>
          <p:cNvSpPr>
            <a:spLocks noGrp="1"/>
          </p:cNvSpPr>
          <p:nvPr>
            <p:ph type="ftr" sz="quarter" idx="11"/>
          </p:nvPr>
        </p:nvSpPr>
        <p:spPr/>
        <p:txBody>
          <a:bodyPr>
            <a:normAutofit/>
          </a:bodyPr>
          <a:lstStyle>
            <a:lvl1pPr>
              <a:defRPr sz="1200"/>
            </a:lvl1pPr>
          </a:lstStyle>
          <a:p>
            <a:endParaRPr lang="zh-CN" altLang="en-US"/>
          </a:p>
        </p:txBody>
      </p:sp>
      <p:sp>
        <p:nvSpPr>
          <p:cNvPr id="6" name="灯片编号占位符 5"/>
          <p:cNvSpPr>
            <a:spLocks noGrp="1"/>
          </p:cNvSpPr>
          <p:nvPr>
            <p:ph type="sldNum" sz="quarter" idx="12"/>
          </p:nvPr>
        </p:nvSpPr>
        <p:spPr/>
        <p:txBody>
          <a:bodyPr>
            <a:normAutofit/>
          </a:bodyPr>
          <a:lstStyle>
            <a:lvl1pPr>
              <a:defRPr sz="1200"/>
            </a:lvl1pPr>
          </a:lstStyle>
          <a:p>
            <a:fld id="{D60BD5C9-D31B-404C-B346-DE2E8DFE88CF}"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2" name="矩形 11"/>
          <p:cNvSpPr/>
          <p:nvPr/>
        </p:nvSpPr>
        <p:spPr>
          <a:xfrm>
            <a:off x="0" y="6355080"/>
            <a:ext cx="9144000" cy="502920"/>
          </a:xfrm>
          <a:prstGeom prst="rect">
            <a:avLst/>
          </a:prstGeom>
          <a:solidFill>
            <a:srgbClr val="BC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13" name="任意多边形 12"/>
          <p:cNvSpPr/>
          <p:nvPr/>
        </p:nvSpPr>
        <p:spPr>
          <a:xfrm rot="10800000">
            <a:off x="3275815" y="1802755"/>
            <a:ext cx="2588536" cy="1554480"/>
          </a:xfrm>
          <a:custGeom>
            <a:avLst/>
            <a:gdLst>
              <a:gd name="connsiteX0" fmla="*/ 4735 w 1611630"/>
              <a:gd name="connsiteY0" fmla="*/ 0 h 1005840"/>
              <a:gd name="connsiteX1" fmla="*/ 1606895 w 1611630"/>
              <a:gd name="connsiteY1" fmla="*/ 0 h 1005840"/>
              <a:gd name="connsiteX2" fmla="*/ 1607470 w 1611630"/>
              <a:gd name="connsiteY2" fmla="*/ 4247 h 1005840"/>
              <a:gd name="connsiteX3" fmla="*/ 1611630 w 1611630"/>
              <a:gd name="connsiteY3" fmla="*/ 97155 h 1005840"/>
              <a:gd name="connsiteX4" fmla="*/ 805815 w 1611630"/>
              <a:gd name="connsiteY4" fmla="*/ 1005840 h 1005840"/>
              <a:gd name="connsiteX5" fmla="*/ 0 w 1611630"/>
              <a:gd name="connsiteY5" fmla="*/ 97155 h 1005840"/>
              <a:gd name="connsiteX6" fmla="*/ 4160 w 1611630"/>
              <a:gd name="connsiteY6" fmla="*/ 4247 h 1005840"/>
              <a:gd name="connsiteX7" fmla="*/ 4735 w 1611630"/>
              <a:gd name="connsiteY7" fmla="*/ 0 h 10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1630" h="1005840">
                <a:moveTo>
                  <a:pt x="4735" y="0"/>
                </a:moveTo>
                <a:lnTo>
                  <a:pt x="1606895" y="0"/>
                </a:lnTo>
                <a:lnTo>
                  <a:pt x="1607470" y="4247"/>
                </a:lnTo>
                <a:cubicBezTo>
                  <a:pt x="1610221" y="34795"/>
                  <a:pt x="1611630" y="65789"/>
                  <a:pt x="1611630" y="97155"/>
                </a:cubicBezTo>
                <a:cubicBezTo>
                  <a:pt x="1611630" y="599008"/>
                  <a:pt x="1250854" y="1005840"/>
                  <a:pt x="805815" y="1005840"/>
                </a:cubicBezTo>
                <a:cubicBezTo>
                  <a:pt x="360776" y="1005840"/>
                  <a:pt x="0" y="599008"/>
                  <a:pt x="0" y="97155"/>
                </a:cubicBezTo>
                <a:cubicBezTo>
                  <a:pt x="0" y="65789"/>
                  <a:pt x="1410" y="34795"/>
                  <a:pt x="4160" y="4247"/>
                </a:cubicBezTo>
                <a:lnTo>
                  <a:pt x="4735" y="0"/>
                </a:lnTo>
                <a:close/>
              </a:path>
            </a:pathLst>
          </a:custGeom>
          <a:solidFill>
            <a:srgbClr val="BC24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cxnSp>
        <p:nvCxnSpPr>
          <p:cNvPr id="14" name="直接连接符 13"/>
          <p:cNvCxnSpPr/>
          <p:nvPr/>
        </p:nvCxnSpPr>
        <p:spPr>
          <a:xfrm>
            <a:off x="1893094" y="3357235"/>
            <a:ext cx="5353979" cy="0"/>
          </a:xfrm>
          <a:prstGeom prst="line">
            <a:avLst/>
          </a:prstGeom>
          <a:ln>
            <a:solidFill>
              <a:srgbClr val="BC242A"/>
            </a:solidFill>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hasCustomPrompt="1"/>
          </p:nvPr>
        </p:nvSpPr>
        <p:spPr>
          <a:xfrm>
            <a:off x="628650" y="3524251"/>
            <a:ext cx="7886700" cy="1200149"/>
          </a:xfrm>
        </p:spPr>
        <p:txBody>
          <a:bodyPr anchor="t">
            <a:normAutofit/>
          </a:bodyPr>
          <a:lstStyle>
            <a:lvl1pPr algn="ctr">
              <a:defRPr sz="5400"/>
            </a:lvl1pPr>
          </a:lstStyle>
          <a:p>
            <a:r>
              <a:rPr lang="zh-CN" altLang="en-US" dirty="0"/>
              <a:t>编辑标题</a:t>
            </a:r>
          </a:p>
        </p:txBody>
      </p:sp>
      <p:sp>
        <p:nvSpPr>
          <p:cNvPr id="4" name="日期占位符 3"/>
          <p:cNvSpPr>
            <a:spLocks noGrp="1"/>
          </p:cNvSpPr>
          <p:nvPr>
            <p:ph type="dt" sz="half" idx="10"/>
          </p:nvPr>
        </p:nvSpPr>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5" name="页脚占位符 4"/>
          <p:cNvSpPr>
            <a:spLocks noGrp="1"/>
          </p:cNvSpPr>
          <p:nvPr>
            <p:ph type="ftr" sz="quarter" idx="11"/>
          </p:nvPr>
        </p:nvSpPr>
        <p:spPr/>
        <p:txBody>
          <a:bodyPr>
            <a:normAutofit/>
          </a:bodyPr>
          <a:lstStyle>
            <a:lvl1pPr>
              <a:defRPr sz="1200"/>
            </a:lvl1pPr>
          </a:lstStyle>
          <a:p>
            <a:endParaRPr lang="zh-CN" altLang="en-US"/>
          </a:p>
        </p:txBody>
      </p:sp>
      <p:sp>
        <p:nvSpPr>
          <p:cNvPr id="6" name="灯片编号占位符 5"/>
          <p:cNvSpPr>
            <a:spLocks noGrp="1"/>
          </p:cNvSpPr>
          <p:nvPr>
            <p:ph type="sldNum" sz="quarter" idx="12"/>
          </p:nvPr>
        </p:nvSpPr>
        <p:spPr/>
        <p:txBody>
          <a:bodyPr>
            <a:normAutofit/>
          </a:bodyPr>
          <a:lstStyle>
            <a:lvl1pPr>
              <a:defRPr sz="1200"/>
            </a:lvl1pPr>
          </a:lstStyle>
          <a:p>
            <a:fld id="{D60BD5C9-D31B-404C-B346-DE2E8DFE88CF}" type="slidenum">
              <a:rPr lang="zh-CN" altLang="en-US" smtClean="0"/>
              <a:t>‹#›</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任意多边形 7"/>
          <p:cNvSpPr/>
          <p:nvPr/>
        </p:nvSpPr>
        <p:spPr>
          <a:xfrm>
            <a:off x="0" y="0"/>
            <a:ext cx="4049078" cy="788670"/>
          </a:xfrm>
          <a:custGeom>
            <a:avLst/>
            <a:gdLst>
              <a:gd name="connsiteX0" fmla="*/ 0 w 5398770"/>
              <a:gd name="connsiteY0" fmla="*/ 0 h 674370"/>
              <a:gd name="connsiteX1" fmla="*/ 5398770 w 5398770"/>
              <a:gd name="connsiteY1" fmla="*/ 0 h 674370"/>
              <a:gd name="connsiteX2" fmla="*/ 4752791 w 5398770"/>
              <a:gd name="connsiteY2" fmla="*/ 674370 h 674370"/>
              <a:gd name="connsiteX3" fmla="*/ 0 w 5398770"/>
              <a:gd name="connsiteY3" fmla="*/ 674370 h 674370"/>
              <a:gd name="connsiteX4" fmla="*/ 0 w 5398770"/>
              <a:gd name="connsiteY4" fmla="*/ 0 h 67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8770" h="674370">
                <a:moveTo>
                  <a:pt x="0" y="0"/>
                </a:moveTo>
                <a:lnTo>
                  <a:pt x="5398770" y="0"/>
                </a:lnTo>
                <a:lnTo>
                  <a:pt x="4752791" y="674370"/>
                </a:lnTo>
                <a:lnTo>
                  <a:pt x="0" y="674370"/>
                </a:lnTo>
                <a:lnTo>
                  <a:pt x="0" y="0"/>
                </a:lnTo>
                <a:close/>
              </a:path>
            </a:pathLst>
          </a:custGeom>
          <a:solidFill>
            <a:srgbClr val="BC242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50" b="1" dirty="0">
              <a:solidFill>
                <a:prstClr val="white"/>
              </a:solidFill>
            </a:endParaRPr>
          </a:p>
        </p:txBody>
      </p:sp>
      <p:sp>
        <p:nvSpPr>
          <p:cNvPr id="2" name="标题 1"/>
          <p:cNvSpPr>
            <a:spLocks noGrp="1"/>
          </p:cNvSpPr>
          <p:nvPr>
            <p:ph type="title" hasCustomPrompt="1"/>
          </p:nvPr>
        </p:nvSpPr>
        <p:spPr>
          <a:xfrm>
            <a:off x="0" y="1"/>
            <a:ext cx="3028950" cy="788670"/>
          </a:xfrm>
        </p:spPr>
        <p:txBody>
          <a:bodyPr>
            <a:normAutofit/>
          </a:bodyPr>
          <a:lstStyle>
            <a:lvl1pPr algn="ctr">
              <a:defRPr sz="3600" b="1">
                <a:solidFill>
                  <a:schemeClr val="bg1"/>
                </a:solidFill>
              </a:defRPr>
            </a:lvl1pPr>
          </a:lstStyle>
          <a:p>
            <a:r>
              <a:rPr lang="zh-CN" altLang="en-US" dirty="0"/>
              <a:t>编辑标题</a:t>
            </a:r>
          </a:p>
        </p:txBody>
      </p:sp>
      <p:sp>
        <p:nvSpPr>
          <p:cNvPr id="3" name="内容占位符 2"/>
          <p:cNvSpPr>
            <a:spLocks noGrp="1"/>
          </p:cNvSpPr>
          <p:nvPr>
            <p:ph sz="half" idx="1"/>
          </p:nvPr>
        </p:nvSpPr>
        <p:spPr>
          <a:xfrm>
            <a:off x="628650" y="1825625"/>
            <a:ext cx="3886200" cy="4351338"/>
          </a:xfrm>
        </p:spPr>
        <p:txBody>
          <a:bodyPr anchor="ctr">
            <a:normAutofit/>
          </a:bodyPr>
          <a:lstStyle>
            <a:lvl1pPr marL="0" indent="0">
              <a:lnSpc>
                <a:spcPct val="120000"/>
              </a:lnSpc>
              <a:buNone/>
              <a:defRPr sz="2000">
                <a:solidFill>
                  <a:srgbClr val="2D3E50"/>
                </a:solidFill>
              </a:defRPr>
            </a:lvl1pPr>
          </a:lstStyle>
          <a:p>
            <a:pPr lvl="0"/>
            <a:r>
              <a:rPr lang="zh-CN" altLang="en-US" dirty="0"/>
              <a:t>单击此处编辑母版文本样式</a:t>
            </a:r>
          </a:p>
        </p:txBody>
      </p:sp>
      <p:sp>
        <p:nvSpPr>
          <p:cNvPr id="4" name="内容占位符 3"/>
          <p:cNvSpPr>
            <a:spLocks noGrp="1"/>
          </p:cNvSpPr>
          <p:nvPr>
            <p:ph sz="half" idx="2"/>
          </p:nvPr>
        </p:nvSpPr>
        <p:spPr>
          <a:xfrm>
            <a:off x="4629150" y="1825625"/>
            <a:ext cx="3886200" cy="4351338"/>
          </a:xfrm>
        </p:spPr>
        <p:txBody>
          <a:bodyPr anchor="ctr">
            <a:normAutofit/>
          </a:bodyPr>
          <a:lstStyle>
            <a:lvl1pPr marL="0" indent="0">
              <a:lnSpc>
                <a:spcPct val="120000"/>
              </a:lnSpc>
              <a:buNone/>
              <a:defRPr sz="2000">
                <a:solidFill>
                  <a:srgbClr val="2D3E50"/>
                </a:solidFill>
              </a:defRPr>
            </a:lvl1pPr>
          </a:lstStyle>
          <a:p>
            <a:pPr lvl="0"/>
            <a:r>
              <a:rPr lang="zh-CN" altLang="en-US" dirty="0"/>
              <a:t>单击此处编辑母版文本样式</a:t>
            </a:r>
          </a:p>
        </p:txBody>
      </p:sp>
      <p:sp>
        <p:nvSpPr>
          <p:cNvPr id="5" name="日期占位符 4"/>
          <p:cNvSpPr>
            <a:spLocks noGrp="1"/>
          </p:cNvSpPr>
          <p:nvPr>
            <p:ph type="dt" sz="half" idx="10"/>
          </p:nvPr>
        </p:nvSpPr>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6" name="页脚占位符 5"/>
          <p:cNvSpPr>
            <a:spLocks noGrp="1"/>
          </p:cNvSpPr>
          <p:nvPr>
            <p:ph type="ftr" sz="quarter" idx="11"/>
          </p:nvPr>
        </p:nvSpPr>
        <p:spPr/>
        <p:txBody>
          <a:bodyPr>
            <a:normAutofit/>
          </a:bodyPr>
          <a:lstStyle>
            <a:lvl1pPr>
              <a:defRPr sz="1200"/>
            </a:lvl1pPr>
          </a:lstStyle>
          <a:p>
            <a:endParaRPr lang="zh-CN" altLang="en-US"/>
          </a:p>
        </p:txBody>
      </p:sp>
      <p:sp>
        <p:nvSpPr>
          <p:cNvPr id="7" name="灯片编号占位符 6"/>
          <p:cNvSpPr>
            <a:spLocks noGrp="1"/>
          </p:cNvSpPr>
          <p:nvPr>
            <p:ph type="sldNum" sz="quarter" idx="12"/>
          </p:nvPr>
        </p:nvSpPr>
        <p:spPr/>
        <p:txBody>
          <a:bodyPr>
            <a:normAutofit/>
          </a:bodyPr>
          <a:lstStyle>
            <a:lvl1pPr>
              <a:defRPr sz="1200"/>
            </a:lvl1pPr>
          </a:lstStyle>
          <a:p>
            <a:fld id="{D60BD5C9-D31B-404C-B346-DE2E8DFE88CF}"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normAutofit/>
          </a:bodyPr>
          <a:lstStyle/>
          <a:p>
            <a:r>
              <a:rPr lang="zh-CN" altLang="en-US"/>
              <a:t>单击此处编辑母版标题样式</a:t>
            </a:r>
          </a:p>
        </p:txBody>
      </p:sp>
      <p:sp>
        <p:nvSpPr>
          <p:cNvPr id="3" name="文本占位符 2"/>
          <p:cNvSpPr>
            <a:spLocks noGrp="1"/>
          </p:cNvSpPr>
          <p:nvPr>
            <p:ph type="body" idx="1"/>
          </p:nvPr>
        </p:nvSpPr>
        <p:spPr>
          <a:xfrm>
            <a:off x="629842" y="1811084"/>
            <a:ext cx="3868340" cy="823912"/>
          </a:xfrm>
        </p:spPr>
        <p:txBody>
          <a:bodyPr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2755391"/>
            <a:ext cx="3868340" cy="3434271"/>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811084"/>
            <a:ext cx="3887391" cy="823912"/>
          </a:xfrm>
        </p:spPr>
        <p:txBody>
          <a:bodyPr anchor="b">
            <a:norm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0" y="2755391"/>
            <a:ext cx="3887391" cy="3434271"/>
          </a:xfrm>
        </p:spPr>
        <p:txBody>
          <a:bodyPr>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8" name="页脚占位符 7"/>
          <p:cNvSpPr>
            <a:spLocks noGrp="1"/>
          </p:cNvSpPr>
          <p:nvPr>
            <p:ph type="ftr" sz="quarter" idx="11"/>
          </p:nvPr>
        </p:nvSpPr>
        <p:spPr/>
        <p:txBody>
          <a:bodyPr>
            <a:normAutofit/>
          </a:bodyPr>
          <a:lstStyle>
            <a:lvl1pPr>
              <a:defRPr sz="1200"/>
            </a:lvl1pPr>
          </a:lstStyle>
          <a:p>
            <a:endParaRPr lang="zh-CN" altLang="en-US"/>
          </a:p>
        </p:txBody>
      </p:sp>
      <p:sp>
        <p:nvSpPr>
          <p:cNvPr id="9" name="灯片编号占位符 8"/>
          <p:cNvSpPr>
            <a:spLocks noGrp="1"/>
          </p:cNvSpPr>
          <p:nvPr>
            <p:ph type="sldNum" sz="quarter" idx="12"/>
          </p:nvPr>
        </p:nvSpPr>
        <p:spPr/>
        <p:txBody>
          <a:bodyPr>
            <a:normAutofit/>
          </a:bodyPr>
          <a:lstStyle>
            <a:lvl1pPr>
              <a:defRPr sz="1200"/>
            </a:lvl1pPr>
          </a:lstStyle>
          <a:p>
            <a:fld id="{D60BD5C9-D31B-404C-B346-DE2E8DFE88CF}"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同心圆 15"/>
          <p:cNvSpPr/>
          <p:nvPr/>
        </p:nvSpPr>
        <p:spPr>
          <a:xfrm>
            <a:off x="3803904" y="1129552"/>
            <a:ext cx="1536192" cy="1527586"/>
          </a:xfrm>
          <a:prstGeom prst="donut">
            <a:avLst>
              <a:gd name="adj" fmla="val 634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black"/>
              </a:solidFill>
            </a:endParaRPr>
          </a:p>
        </p:txBody>
      </p:sp>
      <p:sp>
        <p:nvSpPr>
          <p:cNvPr id="6" name="梯形 5"/>
          <p:cNvSpPr/>
          <p:nvPr/>
        </p:nvSpPr>
        <p:spPr>
          <a:xfrm rot="10800000">
            <a:off x="946673" y="-3"/>
            <a:ext cx="7250654" cy="301215"/>
          </a:xfrm>
          <a:prstGeom prst="trapezoid">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矩形 6"/>
          <p:cNvSpPr/>
          <p:nvPr/>
        </p:nvSpPr>
        <p:spPr>
          <a:xfrm>
            <a:off x="0" y="6540650"/>
            <a:ext cx="9144000" cy="31735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 name="文本框 7"/>
          <p:cNvSpPr txBox="1"/>
          <p:nvPr/>
        </p:nvSpPr>
        <p:spPr>
          <a:xfrm>
            <a:off x="4014797" y="1570179"/>
            <a:ext cx="1114409" cy="646331"/>
          </a:xfrm>
          <a:prstGeom prst="rect">
            <a:avLst/>
          </a:prstGeom>
          <a:noFill/>
          <a:effectLst/>
        </p:spPr>
        <p:txBody>
          <a:bodyPr wrap="none" rtlCol="0">
            <a:spAutoFit/>
          </a:bodyPr>
          <a:lstStyle/>
          <a:p>
            <a:pPr algn="ctr"/>
            <a:r>
              <a:rPr lang="en-US" altLang="zh-CN" sz="3600" b="1" dirty="0">
                <a:solidFill>
                  <a:schemeClr val="bg1"/>
                </a:solidFill>
                <a:latin typeface="方正姚体" panose="02010601030101010101" pitchFamily="2" charset="-122"/>
              </a:rPr>
              <a:t>2017</a:t>
            </a:r>
          </a:p>
        </p:txBody>
      </p:sp>
      <p:sp>
        <p:nvSpPr>
          <p:cNvPr id="10" name="标题 1"/>
          <p:cNvSpPr>
            <a:spLocks noGrp="1"/>
          </p:cNvSpPr>
          <p:nvPr>
            <p:ph type="ctrTitle" hasCustomPrompt="1"/>
          </p:nvPr>
        </p:nvSpPr>
        <p:spPr>
          <a:xfrm>
            <a:off x="1143000" y="2841437"/>
            <a:ext cx="6858000" cy="1341477"/>
          </a:xfrm>
        </p:spPr>
        <p:txBody>
          <a:bodyPr anchor="t">
            <a:normAutofit/>
          </a:bodyPr>
          <a:lstStyle>
            <a:lvl1pPr algn="ctr">
              <a:defRPr sz="6000">
                <a:solidFill>
                  <a:schemeClr val="bg1"/>
                </a:solidFill>
              </a:defRPr>
            </a:lvl1pPr>
          </a:lstStyle>
          <a:p>
            <a:r>
              <a:rPr lang="zh-CN" altLang="en-US" dirty="0"/>
              <a:t>编辑标题</a:t>
            </a:r>
          </a:p>
        </p:txBody>
      </p:sp>
      <p:sp>
        <p:nvSpPr>
          <p:cNvPr id="11" name="副标题 2"/>
          <p:cNvSpPr>
            <a:spLocks noGrp="1"/>
          </p:cNvSpPr>
          <p:nvPr>
            <p:ph type="subTitle" idx="1" hasCustomPrompt="1"/>
          </p:nvPr>
        </p:nvSpPr>
        <p:spPr>
          <a:xfrm>
            <a:off x="5029200" y="4982862"/>
            <a:ext cx="2971800" cy="489895"/>
          </a:xfrm>
        </p:spPr>
        <p:txBody>
          <a:bodyPr>
            <a:normAutofit/>
          </a:bodyPr>
          <a:lstStyle>
            <a:lvl1pPr marL="0" indent="0" algn="l">
              <a:buNone/>
              <a:defRPr sz="2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编辑副标题</a:t>
            </a:r>
          </a:p>
        </p:txBody>
      </p:sp>
      <p:sp>
        <p:nvSpPr>
          <p:cNvPr id="12" name="日期占位符 3"/>
          <p:cNvSpPr>
            <a:spLocks noGrp="1"/>
          </p:cNvSpPr>
          <p:nvPr>
            <p:ph type="dt" sz="half" idx="10"/>
          </p:nvPr>
        </p:nvSpPr>
        <p:spPr>
          <a:xfrm>
            <a:off x="628650" y="6356351"/>
            <a:ext cx="2057400" cy="365125"/>
          </a:xfrm>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13" name="页脚占位符 4"/>
          <p:cNvSpPr>
            <a:spLocks noGrp="1"/>
          </p:cNvSpPr>
          <p:nvPr>
            <p:ph type="ftr" sz="quarter" idx="11"/>
          </p:nvPr>
        </p:nvSpPr>
        <p:spPr>
          <a:xfrm>
            <a:off x="3028950" y="6356351"/>
            <a:ext cx="3086100" cy="365125"/>
          </a:xfrm>
        </p:spPr>
        <p:txBody>
          <a:bodyPr>
            <a:normAutofit/>
          </a:bodyPr>
          <a:lstStyle>
            <a:lvl1pPr>
              <a:defRPr sz="1200"/>
            </a:lvl1pPr>
          </a:lstStyle>
          <a:p>
            <a:endParaRPr lang="zh-CN" altLang="en-US"/>
          </a:p>
        </p:txBody>
      </p:sp>
      <p:sp>
        <p:nvSpPr>
          <p:cNvPr id="14" name="灯片编号占位符 5"/>
          <p:cNvSpPr>
            <a:spLocks noGrp="1"/>
          </p:cNvSpPr>
          <p:nvPr>
            <p:ph type="sldNum" sz="quarter" idx="12"/>
          </p:nvPr>
        </p:nvSpPr>
        <p:spPr>
          <a:xfrm>
            <a:off x="6457950" y="6356351"/>
            <a:ext cx="2057400" cy="365125"/>
          </a:xfrm>
        </p:spPr>
        <p:txBody>
          <a:bodyPr>
            <a:normAutofit/>
          </a:bodyPr>
          <a:lstStyle>
            <a:lvl1pPr>
              <a:defRPr sz="1200"/>
            </a:lvl1pPr>
          </a:lstStyle>
          <a:p>
            <a:fld id="{D60BD5C9-D31B-404C-B346-DE2E8DFE88CF}" type="slidenum">
              <a:rPr lang="zh-CN" altLang="en-US" smtClean="0"/>
              <a:t>‹#›</a:t>
            </a:fld>
            <a:endParaRPr lang="zh-CN" altLang="en-US"/>
          </a:p>
        </p:txBody>
      </p:sp>
      <p:sp>
        <p:nvSpPr>
          <p:cNvPr id="15" name="内容占位符 2"/>
          <p:cNvSpPr>
            <a:spLocks noGrp="1"/>
          </p:cNvSpPr>
          <p:nvPr>
            <p:ph idx="13" hasCustomPrompt="1"/>
          </p:nvPr>
        </p:nvSpPr>
        <p:spPr>
          <a:xfrm>
            <a:off x="1670293" y="4996507"/>
            <a:ext cx="2514600" cy="476251"/>
          </a:xfrm>
        </p:spPr>
        <p:txBody>
          <a:bodyPr>
            <a:normAutofit/>
          </a:bodyPr>
          <a:lstStyle>
            <a:lvl1pPr marL="0" indent="0" algn="l">
              <a:buNone/>
              <a:defRPr sz="220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zh-CN" altLang="en-US" dirty="0"/>
              <a:t>编辑文本</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grpId="0" nodeType="withEffect">
                                  <p:stCondLst>
                                    <p:cond delay="0"/>
                                  </p:stCondLst>
                                  <p:childTnLst>
                                    <p:animMotion origin="layout" path="M 0.00065 -0.00556 L 0.56367 -0.00764 " pathEditMode="relative" rAng="0" ptsTypes="AA">
                                      <p:cBhvr>
                                        <p:cTn id="11" dur="750" fill="hold"/>
                                        <p:tgtEl>
                                          <p:spTgt spid="16"/>
                                        </p:tgtEl>
                                        <p:attrNameLst>
                                          <p:attrName>ppt_x</p:attrName>
                                          <p:attrName>ppt_y</p:attrName>
                                        </p:attrNameLst>
                                      </p:cBhvr>
                                      <p:rCtr x="28151"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8" grpId="0" bldLvl="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3" name="页脚占位符 2"/>
          <p:cNvSpPr>
            <a:spLocks noGrp="1"/>
          </p:cNvSpPr>
          <p:nvPr>
            <p:ph type="ftr" sz="quarter" idx="11"/>
          </p:nvPr>
        </p:nvSpPr>
        <p:spPr/>
        <p:txBody>
          <a:bodyPr>
            <a:normAutofit/>
          </a:bodyPr>
          <a:lstStyle>
            <a:lvl1pPr>
              <a:defRPr sz="1200"/>
            </a:lvl1pPr>
          </a:lstStyle>
          <a:p>
            <a:endParaRPr lang="zh-CN" altLang="en-US"/>
          </a:p>
        </p:txBody>
      </p:sp>
      <p:sp>
        <p:nvSpPr>
          <p:cNvPr id="4" name="灯片编号占位符 3"/>
          <p:cNvSpPr>
            <a:spLocks noGrp="1"/>
          </p:cNvSpPr>
          <p:nvPr>
            <p:ph type="sldNum" sz="quarter" idx="12"/>
          </p:nvPr>
        </p:nvSpPr>
        <p:spPr/>
        <p:txBody>
          <a:bodyPr>
            <a:normAutofit/>
          </a:bodyPr>
          <a:lstStyle>
            <a:lvl1pPr>
              <a:defRPr sz="1200"/>
            </a:lvl1pPr>
          </a:lstStyle>
          <a:p>
            <a:fld id="{D60BD5C9-D31B-404C-B346-DE2E8DFE88CF}"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9841" y="711200"/>
            <a:ext cx="3196800" cy="1600200"/>
          </a:xfrm>
        </p:spPr>
        <p:txBody>
          <a:bodyPr anchor="t">
            <a:normAutofit/>
          </a:bodyPr>
          <a:lstStyle>
            <a:lvl1pPr>
              <a:defRPr sz="3200"/>
            </a:lvl1pPr>
          </a:lstStyle>
          <a:p>
            <a:r>
              <a:rPr lang="zh-CN" altLang="en-US"/>
              <a:t>单击此处编辑标题</a:t>
            </a:r>
          </a:p>
        </p:txBody>
      </p:sp>
      <p:sp>
        <p:nvSpPr>
          <p:cNvPr id="3" name="图片占位符 2"/>
          <p:cNvSpPr>
            <a:spLocks noGrp="1"/>
          </p:cNvSpPr>
          <p:nvPr>
            <p:ph type="pic" idx="1" hasCustomPrompt="1"/>
          </p:nvPr>
        </p:nvSpPr>
        <p:spPr>
          <a:xfrm>
            <a:off x="4014391" y="733425"/>
            <a:ext cx="4478400" cy="54036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图片</a:t>
            </a:r>
          </a:p>
        </p:txBody>
      </p:sp>
      <p:sp>
        <p:nvSpPr>
          <p:cNvPr id="4" name="文本占位符 3"/>
          <p:cNvSpPr>
            <a:spLocks noGrp="1"/>
          </p:cNvSpPr>
          <p:nvPr>
            <p:ph type="body" sz="half" idx="2"/>
          </p:nvPr>
        </p:nvSpPr>
        <p:spPr>
          <a:xfrm>
            <a:off x="629841" y="2311400"/>
            <a:ext cx="3196800" cy="3811588"/>
          </a:xfrm>
        </p:spPr>
        <p:txBody>
          <a:bodyPr>
            <a:normAutofit/>
          </a:bodyPr>
          <a:lstStyle>
            <a:lvl1pPr marL="0" indent="0">
              <a:buNone/>
              <a:defRPr sz="20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dirty="0"/>
              <a:t>单击此处编辑母版文本样式</a:t>
            </a:r>
          </a:p>
        </p:txBody>
      </p:sp>
      <p:sp>
        <p:nvSpPr>
          <p:cNvPr id="5" name="日期占位符 4"/>
          <p:cNvSpPr>
            <a:spLocks noGrp="1"/>
          </p:cNvSpPr>
          <p:nvPr>
            <p:ph type="dt" sz="half" idx="10"/>
          </p:nvPr>
        </p:nvSpPr>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6" name="页脚占位符 5"/>
          <p:cNvSpPr>
            <a:spLocks noGrp="1"/>
          </p:cNvSpPr>
          <p:nvPr>
            <p:ph type="ftr" sz="quarter" idx="11"/>
          </p:nvPr>
        </p:nvSpPr>
        <p:spPr/>
        <p:txBody>
          <a:bodyPr>
            <a:normAutofit/>
          </a:bodyPr>
          <a:lstStyle>
            <a:lvl1pPr>
              <a:defRPr sz="1200"/>
            </a:lvl1pPr>
          </a:lstStyle>
          <a:p>
            <a:endParaRPr lang="zh-CN" altLang="en-US"/>
          </a:p>
        </p:txBody>
      </p:sp>
      <p:sp>
        <p:nvSpPr>
          <p:cNvPr id="7" name="灯片编号占位符 6"/>
          <p:cNvSpPr>
            <a:spLocks noGrp="1"/>
          </p:cNvSpPr>
          <p:nvPr>
            <p:ph type="sldNum" sz="quarter" idx="12"/>
          </p:nvPr>
        </p:nvSpPr>
        <p:spPr/>
        <p:txBody>
          <a:bodyPr>
            <a:normAutofit/>
          </a:bodyPr>
          <a:lstStyle>
            <a:lvl1pPr>
              <a:defRPr sz="1200"/>
            </a:lvl1pPr>
          </a:lstStyle>
          <a:p>
            <a:fld id="{D60BD5C9-D31B-404C-B346-DE2E8DFE88C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p:spPr>
        <p:txBody>
          <a:bodyPr vert="eaVert">
            <a:normAutofit/>
          </a:bodyPr>
          <a:lstStyle/>
          <a:p>
            <a:r>
              <a:rPr lang="zh-CN" altLang="en-US"/>
              <a:t>单击此处编辑母版标题样式</a:t>
            </a:r>
          </a:p>
        </p:txBody>
      </p:sp>
      <p:sp>
        <p:nvSpPr>
          <p:cNvPr id="3" name="竖排文字占位符 2"/>
          <p:cNvSpPr>
            <a:spLocks noGrp="1"/>
          </p:cNvSpPr>
          <p:nvPr>
            <p:ph type="body" orient="vert" idx="1"/>
          </p:nvPr>
        </p:nvSpPr>
        <p:spPr>
          <a:xfrm>
            <a:off x="628650" y="365125"/>
            <a:ext cx="5800725" cy="5811838"/>
          </a:xfrm>
        </p:spPr>
        <p:txBody>
          <a:bodyPr vert="eaVert">
            <a:normAutofit/>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normAutofit/>
          </a:bodyPr>
          <a:lstStyle>
            <a:lvl1pPr>
              <a:defRPr sz="1200"/>
            </a:lvl1pPr>
          </a:lstStyle>
          <a:p>
            <a:fld id="{0A0F2237-1CDC-4A9F-9B50-E2751CF02005}" type="datetimeFigureOut">
              <a:rPr lang="zh-CN" altLang="en-US" smtClean="0"/>
              <a:t>2020/2/26</a:t>
            </a:fld>
            <a:endParaRPr lang="zh-CN" altLang="en-US"/>
          </a:p>
        </p:txBody>
      </p:sp>
      <p:sp>
        <p:nvSpPr>
          <p:cNvPr id="5" name="页脚占位符 4"/>
          <p:cNvSpPr>
            <a:spLocks noGrp="1"/>
          </p:cNvSpPr>
          <p:nvPr>
            <p:ph type="ftr" sz="quarter" idx="11"/>
          </p:nvPr>
        </p:nvSpPr>
        <p:spPr/>
        <p:txBody>
          <a:bodyPr>
            <a:normAutofit/>
          </a:bodyPr>
          <a:lstStyle>
            <a:lvl1pPr>
              <a:defRPr sz="1200"/>
            </a:lvl1pPr>
          </a:lstStyle>
          <a:p>
            <a:endParaRPr lang="zh-CN" altLang="en-US"/>
          </a:p>
        </p:txBody>
      </p:sp>
      <p:sp>
        <p:nvSpPr>
          <p:cNvPr id="6" name="灯片编号占位符 5"/>
          <p:cNvSpPr>
            <a:spLocks noGrp="1"/>
          </p:cNvSpPr>
          <p:nvPr>
            <p:ph type="sldNum" sz="quarter" idx="12"/>
          </p:nvPr>
        </p:nvSpPr>
        <p:spPr/>
        <p:txBody>
          <a:bodyPr>
            <a:normAutofit/>
          </a:bodyPr>
          <a:lstStyle>
            <a:lvl1pPr>
              <a:defRPr sz="1200"/>
            </a:lvl1pPr>
          </a:lstStyle>
          <a:p>
            <a:fld id="{D60BD5C9-D31B-404C-B346-DE2E8DFE88CF}"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custDataLst>
              <p:tags r:id="rId13"/>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0A0F2237-1CDC-4A9F-9B50-E2751CF02005}" type="datetimeFigureOut">
              <a:rPr lang="zh-CN" altLang="en-US" smtClean="0"/>
              <a:t>2020/2/26</a:t>
            </a:fld>
            <a:endParaRPr lang="zh-CN" altLang="en-US"/>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D60BD5C9-D31B-404C-B346-DE2E8DFE88CF}" type="slidenum">
              <a:rPr lang="zh-CN" altLang="en-US" smtClean="0"/>
              <a:t>‹#›</a:t>
            </a:fld>
            <a:endParaRPr lang="zh-CN" altLang="en-US"/>
          </a:p>
        </p:txBody>
      </p:sp>
      <p:sp>
        <p:nvSpPr>
          <p:cNvPr id="7" name="KSO_TEMPLATE" hidden="1"/>
          <p:cNvSpPr/>
          <p:nvPr>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685800" rtl="0" eaLnBrk="1" latinLnBrk="0" hangingPunct="1">
        <a:lnSpc>
          <a:spcPct val="90000"/>
        </a:lnSpc>
        <a:spcBef>
          <a:spcPct val="0"/>
        </a:spcBef>
        <a:buNone/>
        <a:defRPr sz="27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4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58.jpeg"/><Relationship Id="rId4" Type="http://schemas.openxmlformats.org/officeDocument/2006/relationships/image" Target="../media/image57.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notesSlide" Target="../notesSlides/notesSlide10.xml"/><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29.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00.jpe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9.xml"/><Relationship Id="rId5" Type="http://schemas.openxmlformats.org/officeDocument/2006/relationships/image" Target="../media/image110.jpe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12.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16.jpeg"/><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11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0.emf"/><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2.emf"/><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emf"/><Relationship Id="rId5" Type="http://schemas.openxmlformats.org/officeDocument/2006/relationships/image" Target="../media/image10.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620000"/>
        </a:solidFill>
        <a:effectLst/>
      </p:bgPr>
    </p:bg>
    <p:spTree>
      <p:nvGrpSpPr>
        <p:cNvPr id="1" name=""/>
        <p:cNvGrpSpPr/>
        <p:nvPr/>
      </p:nvGrpSpPr>
      <p:grpSpPr>
        <a:xfrm>
          <a:off x="0" y="0"/>
          <a:ext cx="0" cy="0"/>
          <a:chOff x="0" y="0"/>
          <a:chExt cx="0" cy="0"/>
        </a:xfrm>
      </p:grpSpPr>
      <p:sp>
        <p:nvSpPr>
          <p:cNvPr id="2050" name="Rectangle 110"/>
          <p:cNvSpPr>
            <a:spLocks noGrp="1" noChangeArrowheads="1"/>
          </p:cNvSpPr>
          <p:nvPr>
            <p:ph type="ctrTitle"/>
          </p:nvPr>
        </p:nvSpPr>
        <p:spPr>
          <a:xfrm>
            <a:off x="3420110" y="3599180"/>
            <a:ext cx="5184775" cy="802640"/>
          </a:xfrm>
        </p:spPr>
        <p:txBody>
          <a:bodyPr>
            <a:normAutofit fontScale="90000"/>
          </a:bodyPr>
          <a:lstStyle/>
          <a:p>
            <a:pPr>
              <a:defRPr/>
            </a:pP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Orchard Lake Schools</a:t>
            </a:r>
            <a:b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 Mary’s Preparatory</a:t>
            </a:r>
            <a:b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b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zh-CN" alt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美国密歇根圣玛丽男子高中</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8" name="Rectangle 7"/>
          <p:cNvSpPr/>
          <p:nvPr/>
        </p:nvSpPr>
        <p:spPr>
          <a:xfrm>
            <a:off x="755576" y="332656"/>
            <a:ext cx="6119813" cy="769441"/>
          </a:xfrm>
          <a:prstGeom prst="rect">
            <a:avLst/>
          </a:prstGeom>
        </p:spPr>
        <p:txBody>
          <a:bodyPr>
            <a:spAutoFit/>
          </a:bodyPr>
          <a:lstStyle/>
          <a:p>
            <a:pPr>
              <a:defRPr/>
            </a:pPr>
            <a:endParaRPr lang="en-US" sz="4400" dirty="0"/>
          </a:p>
        </p:txBody>
      </p:sp>
      <p:pic>
        <p:nvPicPr>
          <p:cNvPr id="36866" name="Picture 2" descr="http://www.stmarysprep.com/img/MODIFIEDstmarysgeo.jpg"/>
          <p:cNvPicPr>
            <a:picLocks noChangeAspect="1" noChangeArrowheads="1"/>
          </p:cNvPicPr>
          <p:nvPr/>
        </p:nvPicPr>
        <p:blipFill>
          <a:blip r:embed="rId3" cstate="print"/>
          <a:srcRect/>
          <a:stretch>
            <a:fillRect/>
          </a:stretch>
        </p:blipFill>
        <p:spPr bwMode="auto">
          <a:xfrm>
            <a:off x="1" y="-16868"/>
            <a:ext cx="9144000" cy="1619251"/>
          </a:xfrm>
          <a:prstGeom prst="rect">
            <a:avLst/>
          </a:prstGeom>
          <a:noFill/>
        </p:spPr>
      </p:pic>
      <p:pic>
        <p:nvPicPr>
          <p:cNvPr id="36868" name="Picture 4" descr="http://www.stmarysprep.com/graphics/Logo.jpg"/>
          <p:cNvPicPr>
            <a:picLocks noChangeAspect="1" noChangeArrowheads="1"/>
          </p:cNvPicPr>
          <p:nvPr/>
        </p:nvPicPr>
        <p:blipFill>
          <a:blip r:embed="rId4" cstate="print"/>
          <a:srcRect/>
          <a:stretch>
            <a:fillRect/>
          </a:stretch>
        </p:blipFill>
        <p:spPr bwMode="auto">
          <a:xfrm>
            <a:off x="395536" y="2241858"/>
            <a:ext cx="2714644" cy="27146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p:nvPr/>
        </p:nvSpPr>
        <p:spPr bwMode="auto">
          <a:xfrm>
            <a:off x="2603656" y="346631"/>
            <a:ext cx="4248471" cy="705942"/>
          </a:xfrm>
          <a:prstGeom prst="rect">
            <a:avLst/>
          </a:prstGeom>
          <a:noFill/>
          <a:ln w="9525">
            <a:noFill/>
            <a:miter lim="800000"/>
          </a:ln>
        </p:spPr>
        <p:txBody>
          <a:bodyPr vert="horz" wrap="square" lIns="91440" tIns="45720" rIns="91440" bIns="45720" numCol="1" anchor="ctr" anchorCtr="0" compatLnSpc="1"/>
          <a:lstStyle/>
          <a:p>
            <a:pPr marL="0" marR="0" lvl="0" algn="ctr" defTabSz="914400" rtl="0" fontAlgn="base" latinLnBrk="0">
              <a:lnSpc>
                <a:spcPct val="100000"/>
              </a:lnSpc>
              <a:buNone/>
            </a:pPr>
            <a:endParaRPr kumimoji="0" lang="en-US" sz="2400" b="1" i="0" u="none" strike="noStrike" kern="0" cap="none" spc="0" normalizeH="0" baseline="0" dirty="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pic>
        <p:nvPicPr>
          <p:cNvPr id="50178" name="Picture 2" descr="E:\5938.jpg"/>
          <p:cNvPicPr>
            <a:picLocks noChangeAspect="1" noChangeArrowheads="1"/>
          </p:cNvPicPr>
          <p:nvPr/>
        </p:nvPicPr>
        <p:blipFill>
          <a:blip r:embed="rId3"/>
          <a:srcRect/>
          <a:stretch>
            <a:fillRect/>
          </a:stretch>
        </p:blipFill>
        <p:spPr bwMode="auto">
          <a:xfrm>
            <a:off x="1053465" y="4188460"/>
            <a:ext cx="3286125" cy="2199640"/>
          </a:xfrm>
          <a:prstGeom prst="rect">
            <a:avLst/>
          </a:prstGeom>
          <a:noFill/>
        </p:spPr>
      </p:pic>
      <p:pic>
        <p:nvPicPr>
          <p:cNvPr id="50179" name="Picture 3" descr="E:\5943.jpg"/>
          <p:cNvPicPr>
            <a:picLocks noChangeAspect="1" noChangeArrowheads="1"/>
          </p:cNvPicPr>
          <p:nvPr/>
        </p:nvPicPr>
        <p:blipFill>
          <a:blip r:embed="rId4"/>
          <a:srcRect/>
          <a:stretch>
            <a:fillRect/>
          </a:stretch>
        </p:blipFill>
        <p:spPr bwMode="auto">
          <a:xfrm>
            <a:off x="5153025" y="4188460"/>
            <a:ext cx="3282950" cy="2199640"/>
          </a:xfrm>
          <a:prstGeom prst="rect">
            <a:avLst/>
          </a:prstGeom>
          <a:noFill/>
        </p:spPr>
      </p:pic>
      <p:pic>
        <p:nvPicPr>
          <p:cNvPr id="2" name="图片 1"/>
          <p:cNvPicPr>
            <a:picLocks noChangeAspect="1"/>
          </p:cNvPicPr>
          <p:nvPr/>
        </p:nvPicPr>
        <p:blipFill>
          <a:blip r:embed="rId5"/>
          <a:stretch>
            <a:fillRect/>
          </a:stretch>
        </p:blipFill>
        <p:spPr>
          <a:xfrm>
            <a:off x="1053465" y="1401445"/>
            <a:ext cx="3260725" cy="2446020"/>
          </a:xfrm>
          <a:prstGeom prst="rect">
            <a:avLst/>
          </a:prstGeom>
        </p:spPr>
      </p:pic>
      <p:pic>
        <p:nvPicPr>
          <p:cNvPr id="3" name="图片 2"/>
          <p:cNvPicPr>
            <a:picLocks noChangeAspect="1"/>
          </p:cNvPicPr>
          <p:nvPr/>
        </p:nvPicPr>
        <p:blipFill>
          <a:blip r:embed="rId6"/>
          <a:stretch>
            <a:fillRect/>
          </a:stretch>
        </p:blipFill>
        <p:spPr>
          <a:xfrm>
            <a:off x="5176520" y="1401445"/>
            <a:ext cx="3259455" cy="2445385"/>
          </a:xfrm>
          <a:prstGeom prst="rect">
            <a:avLst/>
          </a:prstGeom>
        </p:spPr>
      </p:pic>
      <p:sp>
        <p:nvSpPr>
          <p:cNvPr id="20" name="文本框 19"/>
          <p:cNvSpPr txBox="1"/>
          <p:nvPr/>
        </p:nvSpPr>
        <p:spPr>
          <a:xfrm>
            <a:off x="379095" y="173355"/>
            <a:ext cx="257492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Campus 校园环境</a:t>
            </a:r>
          </a:p>
        </p:txBody>
      </p:sp>
    </p:spTree>
    <p:custDataLst>
      <p:tags r:id="rId1"/>
    </p:custData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4277.jpg"/>
          <p:cNvPicPr>
            <a:picLocks noChangeAspect="1" noChangeArrowheads="1"/>
          </p:cNvPicPr>
          <p:nvPr/>
        </p:nvPicPr>
        <p:blipFill>
          <a:blip r:embed="rId3" cstate="print"/>
          <a:srcRect/>
          <a:stretch>
            <a:fillRect/>
          </a:stretch>
        </p:blipFill>
        <p:spPr bwMode="auto">
          <a:xfrm>
            <a:off x="477701" y="2190280"/>
            <a:ext cx="4106779" cy="2448272"/>
          </a:xfrm>
          <a:prstGeom prst="rect">
            <a:avLst/>
          </a:prstGeom>
          <a:noFill/>
        </p:spPr>
      </p:pic>
      <p:pic>
        <p:nvPicPr>
          <p:cNvPr id="28675" name="Picture 3" descr="E:\4325.jpg"/>
          <p:cNvPicPr>
            <a:picLocks noChangeAspect="1" noChangeArrowheads="1"/>
          </p:cNvPicPr>
          <p:nvPr/>
        </p:nvPicPr>
        <p:blipFill>
          <a:blip r:embed="rId4"/>
          <a:srcRect/>
          <a:stretch>
            <a:fillRect/>
          </a:stretch>
        </p:blipFill>
        <p:spPr bwMode="auto">
          <a:xfrm>
            <a:off x="4910455" y="2190115"/>
            <a:ext cx="3638550" cy="2447925"/>
          </a:xfrm>
          <a:prstGeom prst="rect">
            <a:avLst/>
          </a:prstGeom>
          <a:noFill/>
        </p:spPr>
      </p:pic>
      <p:sp>
        <p:nvSpPr>
          <p:cNvPr id="20" name="文本框 19"/>
          <p:cNvSpPr txBox="1"/>
          <p:nvPr/>
        </p:nvSpPr>
        <p:spPr>
          <a:xfrm>
            <a:off x="379095" y="173355"/>
            <a:ext cx="257492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Campus 校园环境</a:t>
            </a:r>
          </a:p>
        </p:txBody>
      </p:sp>
    </p:spTree>
    <p:custDataLst>
      <p:tags r:id="rId1"/>
    </p:custData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olsmathletics.com/files/7013/5041/3686/field_Aerial.jpg"/>
          <p:cNvPicPr>
            <a:picLocks noChangeAspect="1" noChangeArrowheads="1"/>
          </p:cNvPicPr>
          <p:nvPr/>
        </p:nvPicPr>
        <p:blipFill>
          <a:blip r:embed="rId4" cstate="print"/>
          <a:srcRect/>
          <a:stretch>
            <a:fillRect/>
          </a:stretch>
        </p:blipFill>
        <p:spPr bwMode="auto">
          <a:xfrm>
            <a:off x="2031365" y="1498600"/>
            <a:ext cx="5081270" cy="2756535"/>
          </a:xfrm>
          <a:prstGeom prst="rect">
            <a:avLst/>
          </a:prstGeom>
          <a:noFill/>
        </p:spPr>
      </p:pic>
      <p:pic>
        <p:nvPicPr>
          <p:cNvPr id="51204" name="Picture 4" descr="http://www.olsmathletics.com/files/4813/5041/3338/SMAC_Ice.jpg"/>
          <p:cNvPicPr>
            <a:picLocks noChangeAspect="1" noChangeArrowheads="1"/>
          </p:cNvPicPr>
          <p:nvPr/>
        </p:nvPicPr>
        <p:blipFill>
          <a:blip r:embed="rId5"/>
          <a:srcRect/>
          <a:stretch>
            <a:fillRect/>
          </a:stretch>
        </p:blipFill>
        <p:spPr bwMode="auto">
          <a:xfrm>
            <a:off x="1297940" y="4724400"/>
            <a:ext cx="6548120" cy="1675130"/>
          </a:xfrm>
          <a:prstGeom prst="rect">
            <a:avLst/>
          </a:prstGeom>
          <a:noFill/>
        </p:spPr>
      </p:pic>
      <p:sp>
        <p:nvSpPr>
          <p:cNvPr id="15" name="TextBox 14"/>
          <p:cNvSpPr txBox="1"/>
          <p:nvPr/>
        </p:nvSpPr>
        <p:spPr>
          <a:xfrm>
            <a:off x="3250856" y="1071862"/>
            <a:ext cx="2643206" cy="369332"/>
          </a:xfrm>
          <a:prstGeom prst="rect">
            <a:avLst/>
          </a:prstGeom>
          <a:noFill/>
        </p:spPr>
        <p:txBody>
          <a:bodyPr wrap="square" rtlCol="0">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Football Field </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橄榄球场</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19" name="Rectangle 18"/>
          <p:cNvSpPr/>
          <p:nvPr/>
        </p:nvSpPr>
        <p:spPr>
          <a:xfrm>
            <a:off x="3638533" y="4354890"/>
            <a:ext cx="1867078" cy="369332"/>
          </a:xfrm>
          <a:prstGeom prst="rect">
            <a:avLst/>
          </a:prstGeom>
        </p:spPr>
        <p:txBody>
          <a:bodyPr wrap="square">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Ice Arena </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冰场</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28" name="Title 1"/>
          <p:cNvSpPr txBox="1"/>
          <p:nvPr/>
        </p:nvSpPr>
        <p:spPr bwMode="auto">
          <a:xfrm>
            <a:off x="2321541" y="365872"/>
            <a:ext cx="5127171" cy="705942"/>
          </a:xfrm>
          <a:prstGeom prst="rect">
            <a:avLst/>
          </a:prstGeom>
          <a:noFill/>
          <a:ln w="9525">
            <a:noFill/>
            <a:miter lim="800000"/>
          </a:ln>
        </p:spPr>
        <p:txBody>
          <a:bodyPr vert="horz" wrap="square" lIns="91440" tIns="45720" rIns="91440" bIns="45720" numCol="1" anchor="ctr" anchorCtr="0" compatLnSpc="1"/>
          <a:lstStyle/>
          <a:p>
            <a:pPr marL="0" marR="0" lvl="0" algn="ctr" defTabSz="914400" rtl="0" fontAlgn="base" latinLnBrk="0">
              <a:lnSpc>
                <a:spcPct val="100000"/>
              </a:lnSpc>
              <a:buNone/>
            </a:pPr>
            <a:endParaRPr kumimoji="0" lang="en-US" sz="2400" b="1" i="0" u="none" strike="noStrike" kern="0" cap="none" spc="0" normalizeH="0" baseline="0" dirty="0">
              <a:solidFill>
                <a:schemeClr val="tx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20" name="文本框 19"/>
          <p:cNvSpPr txBox="1"/>
          <p:nvPr/>
        </p:nvSpPr>
        <p:spPr>
          <a:xfrm>
            <a:off x="379095" y="55245"/>
            <a:ext cx="257492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Impressive Facilities 顶尖设施</a:t>
            </a:r>
          </a:p>
        </p:txBody>
      </p:sp>
    </p:spTree>
    <p:custDataLst>
      <p:tags r:id="rId1"/>
    </p:custData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http://static1.squarespace.com/static/54fbddaae4b0d17f10695230/t/550341cee4b01b33c96a7b29/1426277003293/OrchardLake.jpg?format=1500w"/>
          <p:cNvPicPr>
            <a:picLocks noChangeAspect="1" noChangeArrowheads="1"/>
          </p:cNvPicPr>
          <p:nvPr/>
        </p:nvPicPr>
        <p:blipFill>
          <a:blip r:embed="rId4" cstate="print"/>
          <a:srcRect/>
          <a:stretch>
            <a:fillRect/>
          </a:stretch>
        </p:blipFill>
        <p:spPr bwMode="auto">
          <a:xfrm>
            <a:off x="1792605" y="1471930"/>
            <a:ext cx="5898515" cy="2189480"/>
          </a:xfrm>
          <a:prstGeom prst="rect">
            <a:avLst/>
          </a:prstGeom>
          <a:noFill/>
        </p:spPr>
      </p:pic>
      <p:sp>
        <p:nvSpPr>
          <p:cNvPr id="20" name="Rectangle 19"/>
          <p:cNvSpPr/>
          <p:nvPr/>
        </p:nvSpPr>
        <p:spPr>
          <a:xfrm>
            <a:off x="3605803" y="1000037"/>
            <a:ext cx="2558658" cy="369332"/>
          </a:xfrm>
          <a:prstGeom prst="rect">
            <a:avLst/>
          </a:prstGeom>
        </p:spPr>
        <p:txBody>
          <a:bodyPr wrap="square">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Boat House</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划船训练馆</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
        <p:nvSpPr>
          <p:cNvPr id="2" name="Rectangle 17"/>
          <p:cNvSpPr/>
          <p:nvPr/>
        </p:nvSpPr>
        <p:spPr>
          <a:xfrm>
            <a:off x="5815964" y="3867785"/>
            <a:ext cx="2500451" cy="369332"/>
          </a:xfrm>
          <a:prstGeom prst="rect">
            <a:avLst/>
          </a:prstGeom>
        </p:spPr>
        <p:txBody>
          <a:bodyPr wrap="square">
            <a:spAutoFit/>
          </a:bodyPr>
          <a:lstStyle/>
          <a:p>
            <a:pPr algn="ct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Basketball Gym </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篮球馆</a:t>
            </a:r>
          </a:p>
        </p:txBody>
      </p:sp>
      <p:pic>
        <p:nvPicPr>
          <p:cNvPr id="3"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5110" y="4432300"/>
            <a:ext cx="3277870" cy="1835150"/>
          </a:xfrm>
          <a:prstGeom prst="rect">
            <a:avLst/>
          </a:prstGeom>
        </p:spPr>
      </p:pic>
      <p:pic>
        <p:nvPicPr>
          <p:cNvPr id="4"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510" y="4432300"/>
            <a:ext cx="3197860" cy="1835785"/>
          </a:xfrm>
          <a:prstGeom prst="rect">
            <a:avLst/>
          </a:prstGeom>
        </p:spPr>
      </p:pic>
      <p:sp>
        <p:nvSpPr>
          <p:cNvPr id="5" name="Rectangle 25"/>
          <p:cNvSpPr/>
          <p:nvPr/>
        </p:nvSpPr>
        <p:spPr>
          <a:xfrm>
            <a:off x="1289685" y="3867785"/>
            <a:ext cx="2430145" cy="368300"/>
          </a:xfrm>
          <a:prstGeom prst="rect">
            <a:avLst/>
          </a:prstGeom>
        </p:spPr>
        <p:txBody>
          <a:bodyPr wrap="square">
            <a:spAutoFit/>
          </a:bodyPr>
          <a:lstStyle/>
          <a:p>
            <a:pPr algn="ct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Fitness center </a:t>
            </a:r>
            <a:r>
              <a:rPr lang="en-US" altLang="en-US"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健身房</a:t>
            </a:r>
            <a:endParaRPr lang="en-US"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文本框 5"/>
          <p:cNvSpPr txBox="1"/>
          <p:nvPr/>
        </p:nvSpPr>
        <p:spPr>
          <a:xfrm>
            <a:off x="379095" y="55245"/>
            <a:ext cx="257492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Impressive Facilities 顶尖设施</a:t>
            </a:r>
          </a:p>
        </p:txBody>
      </p:sp>
    </p:spTree>
    <p:custDataLst>
      <p:tags r:id="rId1"/>
    </p:custData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389308" y="3793498"/>
            <a:ext cx="2285984" cy="369332"/>
          </a:xfrm>
          <a:prstGeom prst="rect">
            <a:avLst/>
          </a:prstGeom>
        </p:spPr>
        <p:txBody>
          <a:bodyPr wrap="square">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Dining Hall</a:t>
            </a:r>
            <a:r>
              <a:rPr lang="en-US"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学生食堂</a:t>
            </a:r>
          </a:p>
        </p:txBody>
      </p:sp>
      <p:sp>
        <p:nvSpPr>
          <p:cNvPr id="17" name="Rectangle 16"/>
          <p:cNvSpPr/>
          <p:nvPr/>
        </p:nvSpPr>
        <p:spPr>
          <a:xfrm>
            <a:off x="3658235" y="1002030"/>
            <a:ext cx="1746885" cy="368300"/>
          </a:xfrm>
          <a:prstGeom prst="rect">
            <a:avLst/>
          </a:prstGeom>
        </p:spPr>
        <p:txBody>
          <a:bodyPr wrap="square">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Library </a:t>
            </a:r>
            <a:r>
              <a:rPr lang="en-US" altLang="en-US"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图书馆</a:t>
            </a:r>
            <a:endParaRPr lang="en-US"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9795" y="1442085"/>
            <a:ext cx="4710430" cy="2307590"/>
          </a:xfrm>
          <a:prstGeom prst="rect">
            <a:avLst/>
          </a:prstGeom>
        </p:spPr>
      </p:pic>
      <p:pic>
        <p:nvPicPr>
          <p:cNvPr id="24"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005" y="4234815"/>
            <a:ext cx="7954645" cy="2305685"/>
          </a:xfrm>
          <a:prstGeom prst="rect">
            <a:avLst/>
          </a:prstGeom>
        </p:spPr>
      </p:pic>
      <p:sp>
        <p:nvSpPr>
          <p:cNvPr id="20" name="文本框 19"/>
          <p:cNvSpPr txBox="1"/>
          <p:nvPr/>
        </p:nvSpPr>
        <p:spPr>
          <a:xfrm>
            <a:off x="379095" y="55245"/>
            <a:ext cx="257492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Impressive Facilities 顶尖设施</a:t>
            </a:r>
          </a:p>
        </p:txBody>
      </p:sp>
    </p:spTree>
    <p:custDataLst>
      <p:tags r:id="rId1"/>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9800" y="1052736"/>
            <a:ext cx="8250710" cy="2038763"/>
          </a:xfrm>
          <a:prstGeom prst="rect">
            <a:avLst/>
          </a:prstGeom>
          <a:noFill/>
        </p:spPr>
        <p:txBody>
          <a:bodyPr wrap="square" rtlCol="0">
            <a:spAutoFit/>
          </a:bodyPr>
          <a:lstStyle/>
          <a:p>
            <a:pPr lvl="0">
              <a:lnSpc>
                <a:spcPct val="150000"/>
              </a:lnSpc>
            </a:pPr>
            <a:r>
              <a:rPr lang="en-US"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It is the mission of the St. Mary’s Preparatory Boarding Program to help develop our residents into men, men of character, integrity, and self-discipline based on the principle of Christian charity.  The Boarding Program gives our students the opportunity to prepare; to enter college with the social skills, behavior skills and study habits necessary to be successful in a college setting or any other educational institution.</a:t>
            </a:r>
            <a:r>
              <a:rPr lang="en-US" altLang="zh-CN"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Our primary goals as a staff is to help our students thrive academically, grow spiritually, develop personally, socially, emotionally, and physically.  </a:t>
            </a:r>
            <a:endParaRPr lang="en-US" alt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文本框 2"/>
          <p:cNvSpPr txBox="1"/>
          <p:nvPr/>
        </p:nvSpPr>
        <p:spPr>
          <a:xfrm>
            <a:off x="539800" y="3446370"/>
            <a:ext cx="8352928" cy="263149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US" altLang="en-US" sz="1600" dirty="0">
                <a:solidFill>
                  <a:schemeClr val="tx1"/>
                </a:solidFill>
                <a:effectLst>
                  <a:outerShdw blurRad="38100" dist="38100" dir="2700000" algn="tl">
                    <a:srgbClr val="000000">
                      <a:alpha val="43137"/>
                    </a:srgbClr>
                  </a:outerShdw>
                </a:effectLst>
              </a:rPr>
              <a:t>出色卓越的寄宿条件，管理之规范，</a:t>
            </a:r>
            <a:r>
              <a:rPr kumimoji="1" lang="en-US" altLang="en-US" sz="1600" dirty="0">
                <a:solidFill>
                  <a:srgbClr val="C00000"/>
                </a:solidFill>
                <a:effectLst>
                  <a:outerShdw blurRad="38100" dist="38100" dir="2700000" algn="tl">
                    <a:srgbClr val="000000">
                      <a:alpha val="43137"/>
                    </a:srgbClr>
                  </a:outerShdw>
                </a:effectLst>
              </a:rPr>
              <a:t>全美高中联盟最高水准之一</a:t>
            </a:r>
            <a:r>
              <a:rPr kumimoji="1" lang="zh-CN" altLang="en-US" sz="1600" dirty="0">
                <a:solidFill>
                  <a:srgbClr val="C00000"/>
                </a:solidFill>
                <a:effectLst>
                  <a:outerShdw blurRad="38100" dist="38100" dir="2700000" algn="tl">
                    <a:srgbClr val="000000">
                      <a:alpha val="43137"/>
                    </a:srgbClr>
                  </a:outerShdw>
                </a:effectLst>
                <a:ea typeface="宋体" panose="02010600030101010101" pitchFamily="2" charset="-122"/>
              </a:rPr>
              <a:t>！</a:t>
            </a:r>
            <a:endParaRPr kumimoji="1" lang="en-US" altLang="en-US" sz="1600" dirty="0">
              <a:solidFill>
                <a:schemeClr val="tx1"/>
              </a:solidFill>
              <a:effectLst>
                <a:outerShdw blurRad="38100" dist="38100" dir="2700000" algn="tl">
                  <a:srgbClr val="000000">
                    <a:alpha val="43137"/>
                  </a:srgbClr>
                </a:outerShdw>
              </a:effectLst>
            </a:endParaRPr>
          </a:p>
          <a:p>
            <a:pPr marL="285750" indent="-285750">
              <a:lnSpc>
                <a:spcPct val="150000"/>
              </a:lnSpc>
              <a:buFont typeface="Arial" panose="020B0604020202020204" pitchFamily="34" charset="0"/>
              <a:buChar char="•"/>
            </a:pPr>
            <a:endParaRPr kumimoji="1" lang="en-US" altLang="zh-CN" sz="1600" dirty="0">
              <a:solidFill>
                <a:schemeClr val="tx1"/>
              </a:solidFill>
              <a:effectLst>
                <a:outerShdw blurRad="38100" dist="38100" dir="2700000" algn="tl">
                  <a:srgbClr val="000000">
                    <a:alpha val="43137"/>
                  </a:srgbClr>
                </a:outerShdw>
              </a:effectLst>
            </a:endParaRPr>
          </a:p>
          <a:p>
            <a:pPr marL="285750" indent="-285750">
              <a:lnSpc>
                <a:spcPct val="150000"/>
              </a:lnSpc>
              <a:buFont typeface="Arial" panose="020B0604020202020204" pitchFamily="34" charset="0"/>
              <a:buChar char="•"/>
            </a:pPr>
            <a:r>
              <a:rPr kumimoji="1" lang="en-US" altLang="en-US" sz="1600" dirty="0" err="1">
                <a:solidFill>
                  <a:schemeClr val="tx1"/>
                </a:solidFill>
                <a:effectLst>
                  <a:outerShdw blurRad="38100" dist="38100" dir="2700000" algn="tl">
                    <a:srgbClr val="000000">
                      <a:alpha val="43137"/>
                    </a:srgbClr>
                  </a:outerShdw>
                </a:effectLst>
              </a:rPr>
              <a:t>寄宿目的不是拘束而是希望学生通过集体居住，生活，学习，与同龄人</a:t>
            </a:r>
            <a:r>
              <a:rPr kumimoji="1" lang="zh-CN" altLang="en-US" sz="1600" dirty="0">
                <a:solidFill>
                  <a:schemeClr val="tx1"/>
                </a:solidFill>
                <a:effectLst>
                  <a:outerShdw blurRad="38100" dist="38100" dir="2700000" algn="tl">
                    <a:srgbClr val="000000">
                      <a:alpha val="43137"/>
                    </a:srgbClr>
                  </a:outerShdw>
                </a:effectLst>
              </a:rPr>
              <a:t>有更多沟通交流的机会。同时，</a:t>
            </a:r>
            <a:r>
              <a:rPr kumimoji="1" lang="en-US" altLang="en-US" sz="1600" dirty="0">
                <a:solidFill>
                  <a:schemeClr val="tx1"/>
                </a:solidFill>
                <a:effectLst>
                  <a:outerShdw blurRad="38100" dist="38100" dir="2700000" algn="tl">
                    <a:srgbClr val="000000">
                      <a:alpha val="43137"/>
                    </a:srgbClr>
                  </a:outerShdw>
                </a:effectLst>
              </a:rPr>
              <a:t>与来自不同背景，文化</a:t>
            </a:r>
            <a:r>
              <a:rPr kumimoji="1" lang="zh-CN" altLang="en-US" sz="1600" dirty="0">
                <a:solidFill>
                  <a:schemeClr val="tx1"/>
                </a:solidFill>
                <a:effectLst>
                  <a:outerShdw blurRad="38100" dist="38100" dir="2700000" algn="tl">
                    <a:srgbClr val="000000">
                      <a:alpha val="43137"/>
                    </a:srgbClr>
                  </a:outerShdw>
                </a:effectLst>
              </a:rPr>
              <a:t>，</a:t>
            </a:r>
            <a:r>
              <a:rPr kumimoji="1" lang="en-US" altLang="en-US" sz="1600" dirty="0" err="1">
                <a:solidFill>
                  <a:schemeClr val="tx1"/>
                </a:solidFill>
                <a:effectLst>
                  <a:outerShdw blurRad="38100" dist="38100" dir="2700000" algn="tl">
                    <a:srgbClr val="000000">
                      <a:alpha val="43137"/>
                    </a:srgbClr>
                  </a:outerShdw>
                </a:effectLst>
              </a:rPr>
              <a:t>性格，成长环境的同学相互学习进步</a:t>
            </a:r>
            <a:r>
              <a:rPr kumimoji="1" lang="zh-CN" altLang="en-US" sz="1600" dirty="0">
                <a:solidFill>
                  <a:schemeClr val="tx1"/>
                </a:solidFill>
                <a:effectLst>
                  <a:outerShdw blurRad="38100" dist="38100" dir="2700000" algn="tl">
                    <a:srgbClr val="000000">
                      <a:alpha val="43137"/>
                    </a:srgbClr>
                  </a:outerShdw>
                </a:effectLst>
                <a:ea typeface="宋体" panose="02010600030101010101" pitchFamily="2" charset="-122"/>
              </a:rPr>
              <a:t>。</a:t>
            </a:r>
            <a:endParaRPr kumimoji="1" lang="en-US" altLang="en-US" sz="1600" dirty="0">
              <a:solidFill>
                <a:schemeClr val="tx1"/>
              </a:solidFill>
              <a:effectLst>
                <a:outerShdw blurRad="38100" dist="38100" dir="2700000" algn="tl">
                  <a:srgbClr val="000000">
                    <a:alpha val="43137"/>
                  </a:srgbClr>
                </a:outerShdw>
              </a:effectLst>
            </a:endParaRPr>
          </a:p>
          <a:p>
            <a:pPr marL="285750" indent="-285750">
              <a:lnSpc>
                <a:spcPct val="150000"/>
              </a:lnSpc>
              <a:buFont typeface="Arial" panose="020B0604020202020204" pitchFamily="34" charset="0"/>
              <a:buChar char="•"/>
            </a:pPr>
            <a:endParaRPr kumimoji="1" lang="en-US" altLang="zh-CN" sz="1600" dirty="0">
              <a:solidFill>
                <a:schemeClr val="tx1"/>
              </a:solidFill>
              <a:effectLst>
                <a:outerShdw blurRad="38100" dist="38100" dir="2700000" algn="tl">
                  <a:srgbClr val="000000">
                    <a:alpha val="43137"/>
                  </a:srgbClr>
                </a:outerShdw>
              </a:effectLst>
            </a:endParaRPr>
          </a:p>
          <a:p>
            <a:pPr marL="285750" indent="-285750">
              <a:lnSpc>
                <a:spcPct val="150000"/>
              </a:lnSpc>
              <a:buFont typeface="Arial" panose="020B0604020202020204" pitchFamily="34" charset="0"/>
              <a:buChar char="•"/>
            </a:pPr>
            <a:r>
              <a:rPr kumimoji="1" lang="zh-CN" altLang="en-US" sz="1600" dirty="0">
                <a:solidFill>
                  <a:schemeClr val="tx1"/>
                </a:solidFill>
                <a:effectLst>
                  <a:outerShdw blurRad="38100" dist="38100" dir="2700000" algn="tl">
                    <a:srgbClr val="000000">
                      <a:alpha val="43137"/>
                    </a:srgbClr>
                  </a:outerShdw>
                </a:effectLst>
              </a:rPr>
              <a:t>着重培养</a:t>
            </a:r>
            <a:r>
              <a:rPr kumimoji="1" lang="en-US" altLang="en-US" sz="1600" dirty="0" err="1">
                <a:solidFill>
                  <a:schemeClr val="tx1"/>
                </a:solidFill>
                <a:effectLst>
                  <a:outerShdw blurRad="38100" dist="38100" dir="2700000" algn="tl">
                    <a:srgbClr val="000000">
                      <a:alpha val="43137"/>
                    </a:srgbClr>
                  </a:outerShdw>
                </a:effectLst>
              </a:rPr>
              <a:t>沟通</a:t>
            </a:r>
            <a:r>
              <a:rPr kumimoji="1" lang="zh-CN" altLang="en-US" sz="1600" dirty="0">
                <a:effectLst>
                  <a:outerShdw blurRad="38100" dist="38100" dir="2700000" algn="tl">
                    <a:srgbClr val="000000">
                      <a:alpha val="43137"/>
                    </a:srgbClr>
                  </a:outerShdw>
                </a:effectLst>
              </a:rPr>
              <a:t>、</a:t>
            </a:r>
            <a:r>
              <a:rPr kumimoji="1" lang="en-US" altLang="en-US" sz="1600" dirty="0" err="1">
                <a:solidFill>
                  <a:schemeClr val="tx1"/>
                </a:solidFill>
                <a:effectLst>
                  <a:outerShdw blurRad="38100" dist="38100" dir="2700000" algn="tl">
                    <a:srgbClr val="000000">
                      <a:alpha val="43137"/>
                    </a:srgbClr>
                  </a:outerShdw>
                </a:effectLst>
              </a:rPr>
              <a:t>社交</a:t>
            </a:r>
            <a:r>
              <a:rPr kumimoji="1" lang="zh-CN" altLang="en-US" sz="1600" dirty="0">
                <a:effectLst>
                  <a:outerShdw blurRad="38100" dist="38100" dir="2700000" algn="tl">
                    <a:srgbClr val="000000">
                      <a:alpha val="43137"/>
                    </a:srgbClr>
                  </a:outerShdw>
                </a:effectLst>
              </a:rPr>
              <a:t>、</a:t>
            </a:r>
            <a:r>
              <a:rPr kumimoji="1" lang="en-US" altLang="en-US" sz="1600" dirty="0" err="1">
                <a:solidFill>
                  <a:schemeClr val="tx1"/>
                </a:solidFill>
                <a:effectLst>
                  <a:outerShdw blurRad="38100" dist="38100" dir="2700000" algn="tl">
                    <a:srgbClr val="000000">
                      <a:alpha val="43137"/>
                    </a:srgbClr>
                  </a:outerShdw>
                </a:effectLst>
              </a:rPr>
              <a:t>独立</a:t>
            </a:r>
            <a:r>
              <a:rPr kumimoji="1" lang="zh-CN" altLang="en-US" sz="1600" dirty="0">
                <a:effectLst>
                  <a:outerShdw blurRad="38100" dist="38100" dir="2700000" algn="tl">
                    <a:srgbClr val="000000">
                      <a:alpha val="43137"/>
                    </a:srgbClr>
                  </a:outerShdw>
                </a:effectLst>
              </a:rPr>
              <a:t>、</a:t>
            </a:r>
            <a:r>
              <a:rPr kumimoji="1" lang="en-US" altLang="en-US" sz="1600" dirty="0" err="1">
                <a:solidFill>
                  <a:schemeClr val="tx1"/>
                </a:solidFill>
                <a:effectLst>
                  <a:outerShdw blurRad="38100" dist="38100" dir="2700000" algn="tl">
                    <a:srgbClr val="000000">
                      <a:alpha val="43137"/>
                    </a:srgbClr>
                  </a:outerShdw>
                </a:effectLst>
              </a:rPr>
              <a:t>决策</a:t>
            </a:r>
            <a:r>
              <a:rPr kumimoji="1" lang="zh-CN" altLang="en-US" sz="1600" dirty="0">
                <a:effectLst>
                  <a:outerShdw blurRad="38100" dist="38100" dir="2700000" algn="tl">
                    <a:srgbClr val="000000">
                      <a:alpha val="43137"/>
                    </a:srgbClr>
                  </a:outerShdw>
                </a:effectLst>
              </a:rPr>
              <a:t>、</a:t>
            </a:r>
            <a:r>
              <a:rPr kumimoji="1" lang="en-US" altLang="en-US" sz="1600" dirty="0" err="1">
                <a:solidFill>
                  <a:schemeClr val="tx1"/>
                </a:solidFill>
                <a:effectLst>
                  <a:outerShdw blurRad="38100" dist="38100" dir="2700000" algn="tl">
                    <a:srgbClr val="000000">
                      <a:alpha val="43137"/>
                    </a:srgbClr>
                  </a:outerShdw>
                </a:effectLst>
              </a:rPr>
              <a:t>包容</a:t>
            </a:r>
            <a:r>
              <a:rPr kumimoji="1" lang="zh-CN" altLang="en-US" sz="1600" dirty="0">
                <a:effectLst>
                  <a:outerShdw blurRad="38100" dist="38100" dir="2700000" algn="tl">
                    <a:srgbClr val="000000">
                      <a:alpha val="43137"/>
                    </a:srgbClr>
                  </a:outerShdw>
                </a:effectLst>
              </a:rPr>
              <a:t>、</a:t>
            </a:r>
            <a:r>
              <a:rPr kumimoji="1" lang="en-US" altLang="en-US" sz="1600" dirty="0" err="1">
                <a:solidFill>
                  <a:schemeClr val="tx1"/>
                </a:solidFill>
                <a:effectLst>
                  <a:outerShdw blurRad="38100" dist="38100" dir="2700000" algn="tl">
                    <a:srgbClr val="000000">
                      <a:alpha val="43137"/>
                    </a:srgbClr>
                  </a:outerShdw>
                </a:effectLst>
              </a:rPr>
              <a:t>应变</a:t>
            </a:r>
            <a:r>
              <a:rPr kumimoji="1" lang="zh-CN" altLang="en-US" sz="1600" dirty="0">
                <a:solidFill>
                  <a:schemeClr val="tx1"/>
                </a:solidFill>
                <a:effectLst>
                  <a:outerShdw blurRad="38100" dist="38100" dir="2700000" algn="tl">
                    <a:srgbClr val="000000">
                      <a:alpha val="43137"/>
                    </a:srgbClr>
                  </a:outerShdw>
                </a:effectLst>
              </a:rPr>
              <a:t>等能力，建立</a:t>
            </a:r>
            <a:r>
              <a:rPr kumimoji="1" lang="en-US" altLang="en-US" sz="1600" dirty="0" err="1">
                <a:solidFill>
                  <a:schemeClr val="tx1"/>
                </a:solidFill>
                <a:effectLst>
                  <a:outerShdw blurRad="38100" dist="38100" dir="2700000" algn="tl">
                    <a:srgbClr val="000000">
                      <a:alpha val="43137"/>
                    </a:srgbClr>
                  </a:outerShdw>
                </a:effectLst>
              </a:rPr>
              <a:t>良好的学习习惯和生活习惯</a:t>
            </a:r>
            <a:r>
              <a:rPr kumimoji="1" lang="en-US" altLang="en-US" sz="1600" dirty="0">
                <a:solidFill>
                  <a:schemeClr val="tx1"/>
                </a:solidFill>
                <a:effectLst>
                  <a:outerShdw blurRad="38100" dist="38100" dir="2700000" algn="tl">
                    <a:srgbClr val="000000">
                      <a:alpha val="43137"/>
                    </a:srgbClr>
                  </a:outerShdw>
                </a:effectLst>
              </a:rPr>
              <a:t>，</a:t>
            </a:r>
            <a:r>
              <a:rPr kumimoji="1" lang="zh-CN" altLang="en-US" sz="1600" dirty="0">
                <a:effectLst>
                  <a:outerShdw blurRad="38100" dist="38100" dir="2700000" algn="tl">
                    <a:srgbClr val="000000">
                      <a:alpha val="43137"/>
                    </a:srgbClr>
                  </a:outerShdw>
                </a:effectLst>
              </a:rPr>
              <a:t>为以后就读大学和走进社会并获得成功做好充足的准备。</a:t>
            </a:r>
            <a:endParaRPr kumimoji="1" lang="en-US" altLang="en-US" sz="1600" dirty="0">
              <a:solidFill>
                <a:schemeClr val="tx1"/>
              </a:solidFill>
              <a:effectLst>
                <a:outerShdw blurRad="38100" dist="38100" dir="2700000" algn="tl">
                  <a:srgbClr val="000000">
                    <a:alpha val="43137"/>
                  </a:srgbClr>
                </a:outerShdw>
              </a:effectLst>
            </a:endParaRPr>
          </a:p>
        </p:txBody>
      </p:sp>
      <p:sp>
        <p:nvSpPr>
          <p:cNvPr id="20" name="文本框 19"/>
          <p:cNvSpPr txBox="1"/>
          <p:nvPr/>
        </p:nvSpPr>
        <p:spPr>
          <a:xfrm>
            <a:off x="336550" y="114300"/>
            <a:ext cx="3310890" cy="583565"/>
          </a:xfrm>
          <a:prstGeom prst="rect">
            <a:avLst/>
          </a:prstGeom>
          <a:noFill/>
        </p:spPr>
        <p:txBody>
          <a:bodyPr wrap="square" rtlCol="0">
            <a:spAutoFit/>
          </a:bodyPr>
          <a:lstStyle/>
          <a:p>
            <a:r>
              <a:rPr lang="en-US" sz="16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St. Mary’s Prep Boarding Program</a:t>
            </a:r>
            <a:br>
              <a:rPr lang="en-US" sz="16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16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圣玛丽男子高中寄宿项目</a:t>
            </a:r>
          </a:p>
        </p:txBody>
      </p:sp>
    </p:spTree>
    <p:custDataLst>
      <p:tags r:id="rId1"/>
    </p:custData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4922374" y="1943422"/>
            <a:ext cx="4012423" cy="3538220"/>
          </a:xfrm>
          <a:prstGeom prst="rect">
            <a:avLst/>
          </a:prstGeom>
        </p:spPr>
        <p:txBody>
          <a:bodyPr wrap="square">
            <a:spAutoFit/>
          </a:bodyPr>
          <a:lstStyle/>
          <a:p>
            <a:pPr marL="285750" indent="-285750" algn="just">
              <a:buFont typeface="Arial" panose="020B0604020202020204" pitchFamily="34" charset="0"/>
              <a:buChar char="•"/>
            </a:pPr>
            <a:r>
              <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rPr>
              <a:t>   双人间或单人间，三餐自助</a:t>
            </a:r>
          </a:p>
          <a:p>
            <a:pPr marL="285750" indent="-285750" algn="just">
              <a:buFont typeface="Arial" panose="020B0604020202020204" pitchFamily="34" charset="0"/>
              <a:buChar char="•"/>
            </a:pPr>
            <a:endPar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endParaRPr>
          </a:p>
          <a:p>
            <a:pPr marL="285750" indent="-285750" algn="just">
              <a:buFont typeface="Arial" panose="020B0604020202020204" pitchFamily="34" charset="0"/>
              <a:buChar char="•"/>
            </a:pPr>
            <a:r>
              <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rPr>
              <a:t>   充分利用校园资源</a:t>
            </a:r>
          </a:p>
          <a:p>
            <a:pPr marL="285750" indent="-285750" algn="just">
              <a:buFont typeface="Arial" panose="020B0604020202020204" pitchFamily="34" charset="0"/>
              <a:buChar char="•"/>
            </a:pPr>
            <a:endPar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endParaRPr>
          </a:p>
          <a:p>
            <a:pPr marL="285750" indent="-285750" algn="just">
              <a:buFont typeface="Arial" panose="020B0604020202020204" pitchFamily="34" charset="0"/>
              <a:buChar char="•"/>
            </a:pPr>
            <a:r>
              <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rPr>
              <a:t>   同龄人同住，更多共同语言</a:t>
            </a:r>
          </a:p>
          <a:p>
            <a:pPr marL="285750" indent="-285750" algn="just">
              <a:buFont typeface="Arial" panose="020B0604020202020204" pitchFamily="34" charset="0"/>
              <a:buChar char="•"/>
            </a:pPr>
            <a:endPar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endParaRPr>
          </a:p>
          <a:p>
            <a:pPr marL="285750" indent="-285750" algn="just">
              <a:buFont typeface="Arial" panose="020B0604020202020204" pitchFamily="34" charset="0"/>
              <a:buChar char="•"/>
            </a:pPr>
            <a:r>
              <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rPr>
              <a:t>   团队意识和独立自主的培养</a:t>
            </a:r>
          </a:p>
          <a:p>
            <a:pPr marL="285750" indent="-285750" algn="just">
              <a:buFont typeface="Arial" panose="020B0604020202020204" pitchFamily="34" charset="0"/>
              <a:buChar char="•"/>
            </a:pPr>
            <a:endPar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endParaRPr>
          </a:p>
          <a:p>
            <a:pPr marL="285750" indent="-285750" algn="just">
              <a:buFont typeface="Arial" panose="020B0604020202020204" pitchFamily="34" charset="0"/>
              <a:buChar char="•"/>
            </a:pPr>
            <a:r>
              <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rPr>
              <a:t>   监护人，有保障，24/7</a:t>
            </a:r>
          </a:p>
          <a:p>
            <a:pPr marL="285750" indent="-285750" algn="just">
              <a:buFont typeface="Arial" panose="020B0604020202020204" pitchFamily="34" charset="0"/>
              <a:buChar char="•"/>
            </a:pPr>
            <a:endPar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endParaRPr>
          </a:p>
          <a:p>
            <a:pPr marL="285750" indent="-285750" algn="just">
              <a:buFont typeface="Arial" panose="020B0604020202020204" pitchFamily="34" charset="0"/>
              <a:buChar char="•"/>
            </a:pPr>
            <a:r>
              <a:rPr lang="en-US" altLang="en-US"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rPr>
              <a:t>Two bedrooms/ Single room</a:t>
            </a:r>
          </a:p>
          <a:p>
            <a:pPr marL="285750" indent="-285750" algn="just">
              <a:buFont typeface="Arial" panose="020B0604020202020204" pitchFamily="34" charset="0"/>
              <a:buChar char="•"/>
            </a:pPr>
            <a:r>
              <a:rPr lang="en-US" altLang="zh-CN"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rPr>
              <a:t>Easy access to campus resources and teachers</a:t>
            </a:r>
          </a:p>
          <a:p>
            <a:pPr marL="285750" indent="-285750" algn="just">
              <a:buFont typeface="Arial" panose="020B0604020202020204" pitchFamily="34" charset="0"/>
              <a:buChar char="•"/>
            </a:pPr>
            <a:r>
              <a:rPr lang="en-US" altLang="zh-CN"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rPr>
              <a:t>Provides students the opportunity to live with peers who share common interest; good for teamwork and being independent</a:t>
            </a:r>
          </a:p>
          <a:p>
            <a:pPr marL="285750" indent="-285750" algn="just">
              <a:buFont typeface="Arial" panose="020B0604020202020204" pitchFamily="34" charset="0"/>
              <a:buChar char="•"/>
            </a:pPr>
            <a:r>
              <a:rPr lang="en-US" altLang="zh-CN" sz="14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rPr>
              <a:t>Supervision = Safety</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75" y="2066290"/>
            <a:ext cx="4491355" cy="3292475"/>
          </a:xfrm>
          <a:prstGeom prst="rect">
            <a:avLst/>
          </a:prstGeom>
        </p:spPr>
      </p:pic>
      <p:sp>
        <p:nvSpPr>
          <p:cNvPr id="2" name="文本框 1"/>
          <p:cNvSpPr txBox="1"/>
          <p:nvPr/>
        </p:nvSpPr>
        <p:spPr>
          <a:xfrm>
            <a:off x="379095" y="173355"/>
            <a:ext cx="275272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Dormitory寄宿制学校</a:t>
            </a:r>
          </a:p>
        </p:txBody>
      </p:sp>
    </p:spTree>
    <p:custDataLst>
      <p:tags r:id="rId1"/>
    </p:custData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p:nvPr/>
        </p:nvSpPr>
        <p:spPr bwMode="auto">
          <a:xfrm>
            <a:off x="285720" y="1213154"/>
            <a:ext cx="8229600" cy="1152128"/>
          </a:xfrm>
          <a:prstGeom prst="rect">
            <a:avLst/>
          </a:prstGeom>
          <a:noFill/>
          <a:ln w="9525">
            <a:noFill/>
            <a:miter lim="800000"/>
          </a:ln>
        </p:spPr>
        <p:txBody>
          <a:bodyPr vert="horz" wrap="square" lIns="91440" tIns="45720" rIns="91440" bIns="45720" numCol="1" anchor="t" anchorCtr="0" compatLnSpc="1"/>
          <a:lstStyle/>
          <a:p>
            <a:pPr marL="342900" lvl="0" indent="-342900" algn="just" eaLnBrk="0" hangingPunct="0">
              <a:spcBef>
                <a:spcPct val="20000"/>
              </a:spcBef>
            </a:pPr>
            <a:r>
              <a:rPr lang="en-US" sz="2000" b="1" kern="0" noProof="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Standard Dorm Pictures </a:t>
            </a:r>
            <a:r>
              <a:rPr lang="zh-CN" altLang="en-US" sz="2000" b="1" kern="0" noProof="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标准学生宿舍</a:t>
            </a:r>
            <a:endParaRPr kumimoji="0" lang="zh-CN" altLang="en-US" sz="2000" b="1" i="0" u="none" strike="noStrike" kern="0" cap="none" spc="0" normalizeH="0" baseline="0" noProof="0" dirty="0">
              <a:ln>
                <a:noFill/>
              </a:ln>
              <a:solidFill>
                <a:schemeClr val="tx1"/>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pic>
        <p:nvPicPr>
          <p:cNvPr id="52226" name="Picture 2"/>
          <p:cNvPicPr>
            <a:picLocks noChangeAspect="1" noChangeArrowheads="1"/>
          </p:cNvPicPr>
          <p:nvPr/>
        </p:nvPicPr>
        <p:blipFill>
          <a:blip r:embed="rId3"/>
          <a:srcRect/>
          <a:stretch>
            <a:fillRect/>
          </a:stretch>
        </p:blipFill>
        <p:spPr bwMode="auto">
          <a:xfrm>
            <a:off x="3072119" y="1857047"/>
            <a:ext cx="3003266" cy="2286016"/>
          </a:xfrm>
          <a:prstGeom prst="rect">
            <a:avLst/>
          </a:prstGeom>
          <a:ln>
            <a:noFill/>
          </a:ln>
          <a:effectLst>
            <a:outerShdw blurRad="292100" dist="139700" dir="2700000" algn="tl" rotWithShape="0">
              <a:srgbClr val="333333">
                <a:alpha val="65000"/>
              </a:srgbClr>
            </a:outerShdw>
          </a:effectLst>
        </p:spPr>
      </p:pic>
      <p:pic>
        <p:nvPicPr>
          <p:cNvPr id="52228" name="Picture 4" descr="C:\Documents and Settings\mvukelic\Desktop\Orchard Lake Good News Summer 2013\New Dorm Rooms 2013\New Dorm Rooms Pictures\8892.jpg"/>
          <p:cNvPicPr>
            <a:picLocks noChangeAspect="1" noChangeArrowheads="1"/>
          </p:cNvPicPr>
          <p:nvPr/>
        </p:nvPicPr>
        <p:blipFill>
          <a:blip r:embed="rId4"/>
          <a:srcRect/>
          <a:stretch>
            <a:fillRect/>
          </a:stretch>
        </p:blipFill>
        <p:spPr bwMode="auto">
          <a:xfrm>
            <a:off x="6586552" y="1857047"/>
            <a:ext cx="2000264" cy="2286016"/>
          </a:xfrm>
          <a:prstGeom prst="rect">
            <a:avLst/>
          </a:prstGeom>
          <a:ln>
            <a:noFill/>
          </a:ln>
          <a:effectLst>
            <a:outerShdw blurRad="292100" dist="139700" dir="2700000" algn="tl" rotWithShape="0">
              <a:srgbClr val="333333">
                <a:alpha val="65000"/>
              </a:srgbClr>
            </a:outerShdw>
          </a:effectLst>
        </p:spPr>
      </p:pic>
      <p:pic>
        <p:nvPicPr>
          <p:cNvPr id="52229" name="Picture 5" descr="C:\Documents and Settings\mvukelic\Desktop\Orchard Lake Good News Summer 2013\New Dorm Rooms 2013\New Dorm Rooms Pictures\8889.jpg"/>
          <p:cNvPicPr>
            <a:picLocks noChangeAspect="1" noChangeArrowheads="1"/>
          </p:cNvPicPr>
          <p:nvPr/>
        </p:nvPicPr>
        <p:blipFill>
          <a:blip r:embed="rId5" cstate="print"/>
          <a:srcRect/>
          <a:stretch>
            <a:fillRect/>
          </a:stretch>
        </p:blipFill>
        <p:spPr bwMode="auto">
          <a:xfrm>
            <a:off x="604941" y="1857047"/>
            <a:ext cx="1928826" cy="2286016"/>
          </a:xfrm>
          <a:prstGeom prst="rect">
            <a:avLst/>
          </a:prstGeom>
          <a:ln>
            <a:noFill/>
          </a:ln>
          <a:effectLst>
            <a:outerShdw blurRad="292100" dist="139700" dir="2700000" algn="tl" rotWithShape="0">
              <a:srgbClr val="333333">
                <a:alpha val="65000"/>
              </a:srgbClr>
            </a:outerShdw>
          </a:effectLst>
        </p:spPr>
      </p:pic>
      <p:pic>
        <p:nvPicPr>
          <p:cNvPr id="18433" name="Picture 1"/>
          <p:cNvPicPr>
            <a:picLocks noChangeAspect="1" noChangeArrowheads="1"/>
          </p:cNvPicPr>
          <p:nvPr/>
        </p:nvPicPr>
        <p:blipFill>
          <a:blip r:embed="rId6"/>
          <a:srcRect/>
          <a:stretch>
            <a:fillRect/>
          </a:stretch>
        </p:blipFill>
        <p:spPr bwMode="auto">
          <a:xfrm>
            <a:off x="3036241" y="4357377"/>
            <a:ext cx="3071834" cy="1928826"/>
          </a:xfrm>
          <a:prstGeom prst="rect">
            <a:avLst/>
          </a:prstGeom>
          <a:noFill/>
          <a:ln w="9525">
            <a:noFill/>
            <a:miter lim="800000"/>
            <a:headEnd/>
            <a:tailEnd/>
          </a:ln>
          <a:effectLst/>
        </p:spPr>
      </p:pic>
      <p:pic>
        <p:nvPicPr>
          <p:cNvPr id="18434" name="Picture 2"/>
          <p:cNvPicPr>
            <a:picLocks noChangeAspect="1" noChangeArrowheads="1"/>
          </p:cNvPicPr>
          <p:nvPr/>
        </p:nvPicPr>
        <p:blipFill>
          <a:blip r:embed="rId7"/>
          <a:srcRect/>
          <a:stretch>
            <a:fillRect/>
          </a:stretch>
        </p:blipFill>
        <p:spPr bwMode="auto">
          <a:xfrm>
            <a:off x="597535" y="4357370"/>
            <a:ext cx="1944370" cy="1875155"/>
          </a:xfrm>
          <a:prstGeom prst="rect">
            <a:avLst/>
          </a:prstGeom>
          <a:noFill/>
          <a:ln w="9525">
            <a:noFill/>
            <a:miter lim="800000"/>
            <a:headEnd/>
            <a:tailEnd/>
          </a:ln>
          <a:effectLst/>
        </p:spPr>
      </p:pic>
      <p:pic>
        <p:nvPicPr>
          <p:cNvPr id="18435" name="Picture 3"/>
          <p:cNvPicPr>
            <a:picLocks noChangeAspect="1" noChangeArrowheads="1"/>
          </p:cNvPicPr>
          <p:nvPr/>
        </p:nvPicPr>
        <p:blipFill>
          <a:blip r:embed="rId8" cstate="print"/>
          <a:srcRect/>
          <a:stretch>
            <a:fillRect/>
          </a:stretch>
        </p:blipFill>
        <p:spPr bwMode="auto">
          <a:xfrm>
            <a:off x="6586552" y="4357377"/>
            <a:ext cx="2000264" cy="1928826"/>
          </a:xfrm>
          <a:prstGeom prst="rect">
            <a:avLst/>
          </a:prstGeom>
          <a:noFill/>
          <a:ln w="9525">
            <a:noFill/>
            <a:miter lim="800000"/>
            <a:headEnd/>
            <a:tailEnd/>
          </a:ln>
          <a:effectLst/>
        </p:spPr>
      </p:pic>
      <p:sp>
        <p:nvSpPr>
          <p:cNvPr id="2" name="文本框 1"/>
          <p:cNvSpPr txBox="1"/>
          <p:nvPr/>
        </p:nvSpPr>
        <p:spPr>
          <a:xfrm>
            <a:off x="361950" y="80010"/>
            <a:ext cx="309943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St. Mary’s PrepDormitory</a:t>
            </a:r>
            <a:b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学生宿舍</a:t>
            </a:r>
          </a:p>
        </p:txBody>
      </p:sp>
    </p:spTree>
    <p:custDataLst>
      <p:tags r:id="rId1"/>
    </p:custData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683569" y="1451399"/>
            <a:ext cx="3744414" cy="2138787"/>
          </a:xfrm>
          <a:prstGeom prst="rect">
            <a:avLst/>
          </a:prstGeom>
        </p:spPr>
      </p:pic>
      <p:pic>
        <p:nvPicPr>
          <p:cNvPr id="5" name="图片 4"/>
          <p:cNvPicPr>
            <a:picLocks noChangeAspect="1"/>
          </p:cNvPicPr>
          <p:nvPr/>
        </p:nvPicPr>
        <p:blipFill>
          <a:blip r:embed="rId4"/>
          <a:stretch>
            <a:fillRect/>
          </a:stretch>
        </p:blipFill>
        <p:spPr>
          <a:xfrm>
            <a:off x="4796016" y="1451910"/>
            <a:ext cx="3625064" cy="213878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575" y="3988435"/>
            <a:ext cx="4328795" cy="1859280"/>
          </a:xfrm>
          <a:prstGeom prst="rect">
            <a:avLst/>
          </a:prstGeom>
        </p:spPr>
      </p:pic>
      <p:sp>
        <p:nvSpPr>
          <p:cNvPr id="7" name="文本框 6"/>
          <p:cNvSpPr txBox="1"/>
          <p:nvPr/>
        </p:nvSpPr>
        <p:spPr>
          <a:xfrm>
            <a:off x="345030" y="3754353"/>
            <a:ext cx="4082953" cy="2328843"/>
          </a:xfrm>
          <a:prstGeom prst="rect">
            <a:avLst/>
          </a:prstGeom>
          <a:noFill/>
        </p:spPr>
        <p:txBody>
          <a:bodyPr wrap="square" rtlCol="0">
            <a:spAutoFit/>
          </a:bodyPr>
          <a:lstStyle/>
          <a:p>
            <a:r>
              <a:rPr lang="zh-CN" altLang="en-US" sz="1200" b="1" u="sng"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宿舍日程表</a:t>
            </a:r>
            <a:endParaRPr lang="en-US" altLang="zh-CN" sz="1200" b="1" u="sng"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endPar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spcAft>
                <a:spcPts val="150"/>
              </a:spcAft>
            </a:pP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6</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点 起床电话，早晨通知等</a:t>
            </a:r>
            <a:endPar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spcAft>
                <a:spcPts val="150"/>
              </a:spcAft>
            </a:pP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6</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45-7</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15 </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早餐</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必须签到</a:t>
            </a:r>
            <a:endPar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spcAft>
                <a:spcPts val="150"/>
              </a:spcAft>
            </a:pP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7</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35 </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早餐结束，清查并锁好房间</a:t>
            </a:r>
            <a:endPar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spcAft>
                <a:spcPts val="150"/>
              </a:spcAft>
            </a:pP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7</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30-2</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45 </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上课</a:t>
            </a:r>
            <a:endPar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spcAft>
                <a:spcPts val="150"/>
              </a:spcAft>
            </a:pP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2</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45-6</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00 </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晚餐</a:t>
            </a:r>
            <a:endPar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spcAft>
                <a:spcPts val="150"/>
              </a:spcAft>
            </a:pP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6</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30-7</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00 </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自由安排，准备参加晚自习</a:t>
            </a:r>
            <a:endPar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spcAft>
                <a:spcPts val="150"/>
              </a:spcAft>
            </a:pP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7</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00-9</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00 </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晚自习</a:t>
            </a:r>
            <a:endPar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spcAft>
                <a:spcPts val="150"/>
              </a:spcAft>
            </a:pP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9</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00-10</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15 </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自由安排，体育馆开放，准备熄灯</a:t>
            </a:r>
            <a:endPar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spcAft>
                <a:spcPts val="150"/>
              </a:spcAft>
            </a:pP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10</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15 </a:t>
            </a:r>
            <a:r>
              <a:rPr lang="zh-CN" altLang="en-US" sz="1200"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熄灯，宿舍检查</a:t>
            </a:r>
          </a:p>
        </p:txBody>
      </p:sp>
      <p:sp>
        <p:nvSpPr>
          <p:cNvPr id="3" name="文本框 2"/>
          <p:cNvSpPr txBox="1"/>
          <p:nvPr/>
        </p:nvSpPr>
        <p:spPr>
          <a:xfrm>
            <a:off x="416560" y="71755"/>
            <a:ext cx="2025650"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Dorm Schedule</a:t>
            </a:r>
          </a:p>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宿舍作息表</a:t>
            </a:r>
          </a:p>
        </p:txBody>
      </p:sp>
    </p:spTree>
    <p:custDataLst>
      <p:tags r:id="rId1"/>
    </p:custData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36160" y="1400175"/>
            <a:ext cx="3228340" cy="2456815"/>
          </a:xfrm>
          <a:prstGeom prst="rect">
            <a:avLst/>
          </a:prstGeom>
        </p:spPr>
      </p:pic>
      <p:pic>
        <p:nvPicPr>
          <p:cNvPr id="4" name="Picture 3"/>
          <p:cNvPicPr>
            <a:picLocks noChangeAspect="1"/>
          </p:cNvPicPr>
          <p:nvPr/>
        </p:nvPicPr>
        <p:blipFill>
          <a:blip r:embed="rId4"/>
          <a:stretch>
            <a:fillRect/>
          </a:stretch>
        </p:blipFill>
        <p:spPr>
          <a:xfrm>
            <a:off x="1090901" y="1400227"/>
            <a:ext cx="3275587" cy="2456690"/>
          </a:xfrm>
          <a:prstGeom prst="rect">
            <a:avLst/>
          </a:prstGeom>
        </p:spPr>
      </p:pic>
      <p:pic>
        <p:nvPicPr>
          <p:cNvPr id="5" name="Picture 4"/>
          <p:cNvPicPr>
            <a:picLocks noChangeAspect="1"/>
          </p:cNvPicPr>
          <p:nvPr/>
        </p:nvPicPr>
        <p:blipFill>
          <a:blip r:embed="rId5"/>
          <a:stretch>
            <a:fillRect/>
          </a:stretch>
        </p:blipFill>
        <p:spPr>
          <a:xfrm>
            <a:off x="1090930" y="3996690"/>
            <a:ext cx="3274695" cy="2402840"/>
          </a:xfrm>
          <a:prstGeom prst="rect">
            <a:avLst/>
          </a:prstGeom>
        </p:spPr>
      </p:pic>
      <p:pic>
        <p:nvPicPr>
          <p:cNvPr id="7" name="Picture 6"/>
          <p:cNvPicPr>
            <a:picLocks noChangeAspect="1"/>
          </p:cNvPicPr>
          <p:nvPr/>
        </p:nvPicPr>
        <p:blipFill>
          <a:blip r:embed="rId6"/>
          <a:stretch>
            <a:fillRect/>
          </a:stretch>
        </p:blipFill>
        <p:spPr>
          <a:xfrm>
            <a:off x="4836160" y="3996690"/>
            <a:ext cx="3228975" cy="2402840"/>
          </a:xfrm>
          <a:prstGeom prst="rect">
            <a:avLst/>
          </a:prstGeom>
        </p:spPr>
      </p:pic>
      <p:sp>
        <p:nvSpPr>
          <p:cNvPr id="6" name="文本框 5"/>
          <p:cNvSpPr txBox="1"/>
          <p:nvPr/>
        </p:nvSpPr>
        <p:spPr>
          <a:xfrm>
            <a:off x="344805" y="71755"/>
            <a:ext cx="332803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Boarding Program Activities</a:t>
            </a:r>
            <a:b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圣玛丽男子高中寄宿项目</a:t>
            </a:r>
          </a:p>
        </p:txBody>
      </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7955" y="-115570"/>
            <a:ext cx="2877820" cy="990600"/>
          </a:xfrm>
        </p:spPr>
        <p:txBody>
          <a:bodyPr/>
          <a:lstStyle/>
          <a:p>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Basic Information</a:t>
            </a:r>
            <a:b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学校基本信息</a:t>
            </a:r>
            <a:endParaRPr lang="zh-CN" altLang="fr-FR" sz="2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矩形 1"/>
          <p:cNvSpPr/>
          <p:nvPr/>
        </p:nvSpPr>
        <p:spPr>
          <a:xfrm>
            <a:off x="1010638" y="1365790"/>
            <a:ext cx="3865110" cy="2492990"/>
          </a:xfrm>
          <a:prstGeom prst="rect">
            <a:avLst/>
          </a:prstGeom>
        </p:spPr>
        <p:txBody>
          <a:bodyPr wrap="square">
            <a:spAutoFit/>
          </a:bodyPr>
          <a:lstStyle/>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建校年份</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1885</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占地面积</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120 </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英亩（</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 </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英亩≈ </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4047 </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平方米）</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学校性质</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男校</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宗教背景</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天主教</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年级设置</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9 -12</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开放年级</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9 -11</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学生总数</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500</a:t>
            </a:r>
            <a:endPar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中国学生数</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5%</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师生比例</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1:14</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班级平均人数</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14</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住宿方式</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学校宿舍</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教师资质</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:66% </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以上教师都拥有硕士及以上学位</a:t>
            </a:r>
          </a:p>
          <a:p>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奖学金</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往届毕业生获得奖学金大约</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640 </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万美元</a:t>
            </a:r>
          </a:p>
        </p:txBody>
      </p:sp>
      <p:sp>
        <p:nvSpPr>
          <p:cNvPr id="8" name="对角圆角矩形 11"/>
          <p:cNvSpPr/>
          <p:nvPr/>
        </p:nvSpPr>
        <p:spPr>
          <a:xfrm>
            <a:off x="773993" y="4011326"/>
            <a:ext cx="4421876" cy="2076424"/>
          </a:xfrm>
          <a:prstGeom prst="round2DiagRect">
            <a:avLst/>
          </a:prstGeom>
          <a:solidFill>
            <a:srgbClr val="FFFFFF"/>
          </a:solidFill>
          <a:ln w="76200" cmpd="tri">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9" name="Content Placeholder 2"/>
          <p:cNvSpPr txBox="1"/>
          <p:nvPr/>
        </p:nvSpPr>
        <p:spPr>
          <a:xfrm>
            <a:off x="1013624" y="4091536"/>
            <a:ext cx="4742175" cy="186905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a:lstStyle>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Founded</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1885</a:t>
            </a:r>
          </a:p>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Occupied Area</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120 acres</a:t>
            </a:r>
          </a:p>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Co-Ed or Single Gender: Boys</a:t>
            </a:r>
          </a:p>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Affiliation: Roman Catholic</a:t>
            </a:r>
          </a:p>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Size: About </a:t>
            </a: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500</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Students</a:t>
            </a:r>
          </a:p>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Chinese Students</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6%</a:t>
            </a:r>
          </a:p>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Teacher and Student Ratio</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1:14</a:t>
            </a:r>
          </a:p>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Teacher Education: 66% master degree or higher</a:t>
            </a:r>
          </a:p>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Housing</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Dormitory building/boarding program</a:t>
            </a:r>
          </a:p>
          <a:p>
            <a:pPr marL="0" indent="0">
              <a:lnSpc>
                <a:spcPct val="100000"/>
              </a:lnSpc>
              <a:spcBef>
                <a:spcPts val="0"/>
              </a:spcBef>
              <a:buNone/>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Scholarship</a:t>
            </a: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$6,400,000 approx.</a:t>
            </a:r>
          </a:p>
        </p:txBody>
      </p:sp>
      <p:pic>
        <p:nvPicPr>
          <p:cNvPr id="10" name="Picture 9"/>
          <p:cNvPicPr>
            <a:picLocks noChangeAspect="1"/>
          </p:cNvPicPr>
          <p:nvPr/>
        </p:nvPicPr>
        <p:blipFill>
          <a:blip r:embed="rId4"/>
          <a:stretch>
            <a:fillRect/>
          </a:stretch>
        </p:blipFill>
        <p:spPr>
          <a:xfrm>
            <a:off x="5382390" y="1331942"/>
            <a:ext cx="3117115" cy="2337837"/>
          </a:xfrm>
          <a:prstGeom prst="rect">
            <a:avLst/>
          </a:prstGeom>
        </p:spPr>
      </p:pic>
      <p:pic>
        <p:nvPicPr>
          <p:cNvPr id="11" name="Picture 10"/>
          <p:cNvPicPr>
            <a:picLocks noChangeAspect="1"/>
          </p:cNvPicPr>
          <p:nvPr/>
        </p:nvPicPr>
        <p:blipFill>
          <a:blip r:embed="rId5"/>
          <a:stretch>
            <a:fillRect/>
          </a:stretch>
        </p:blipFill>
        <p:spPr>
          <a:xfrm>
            <a:off x="5382390" y="3754844"/>
            <a:ext cx="3117114" cy="2285955"/>
          </a:xfrm>
          <a:prstGeom prst="rect">
            <a:avLst/>
          </a:prstGeom>
        </p:spPr>
      </p:pic>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3607068" y="2228183"/>
            <a:ext cx="2016224" cy="2688298"/>
          </a:xfrm>
          <a:prstGeom prst="rect">
            <a:avLst/>
          </a:prstGeom>
        </p:spPr>
      </p:pic>
      <p:pic>
        <p:nvPicPr>
          <p:cNvPr id="9" name="Picture 8"/>
          <p:cNvPicPr>
            <a:picLocks noChangeAspect="1"/>
          </p:cNvPicPr>
          <p:nvPr/>
        </p:nvPicPr>
        <p:blipFill>
          <a:blip r:embed="rId4"/>
          <a:stretch>
            <a:fillRect/>
          </a:stretch>
        </p:blipFill>
        <p:spPr>
          <a:xfrm>
            <a:off x="5881370" y="1571625"/>
            <a:ext cx="2950845" cy="2082165"/>
          </a:xfrm>
          <a:prstGeom prst="rect">
            <a:avLst/>
          </a:prstGeom>
        </p:spPr>
      </p:pic>
      <p:pic>
        <p:nvPicPr>
          <p:cNvPr id="11" name="Picture 10"/>
          <p:cNvPicPr>
            <a:picLocks noChangeAspect="1"/>
          </p:cNvPicPr>
          <p:nvPr/>
        </p:nvPicPr>
        <p:blipFill>
          <a:blip r:embed="rId5"/>
          <a:stretch>
            <a:fillRect/>
          </a:stretch>
        </p:blipFill>
        <p:spPr>
          <a:xfrm>
            <a:off x="428625" y="1571625"/>
            <a:ext cx="2827020" cy="2060575"/>
          </a:xfrm>
          <a:prstGeom prst="rect">
            <a:avLst/>
          </a:prstGeom>
        </p:spPr>
      </p:pic>
      <p:pic>
        <p:nvPicPr>
          <p:cNvPr id="10" name="图片 9"/>
          <p:cNvPicPr>
            <a:picLocks noChangeAspect="1"/>
          </p:cNvPicPr>
          <p:nvPr/>
        </p:nvPicPr>
        <p:blipFill>
          <a:blip r:embed="rId6"/>
          <a:stretch>
            <a:fillRect/>
          </a:stretch>
        </p:blipFill>
        <p:spPr>
          <a:xfrm>
            <a:off x="428625" y="3786505"/>
            <a:ext cx="2886075" cy="2337435"/>
          </a:xfrm>
          <a:prstGeom prst="rect">
            <a:avLst/>
          </a:prstGeom>
        </p:spPr>
      </p:pic>
      <p:pic>
        <p:nvPicPr>
          <p:cNvPr id="12" name="Picture 12"/>
          <p:cNvPicPr>
            <a:picLocks noChangeAspect="1"/>
          </p:cNvPicPr>
          <p:nvPr/>
        </p:nvPicPr>
        <p:blipFill>
          <a:blip r:embed="rId7"/>
          <a:stretch>
            <a:fillRect/>
          </a:stretch>
        </p:blipFill>
        <p:spPr>
          <a:xfrm>
            <a:off x="5881370" y="3786505"/>
            <a:ext cx="2950845" cy="2337435"/>
          </a:xfrm>
          <a:prstGeom prst="rect">
            <a:avLst/>
          </a:prstGeom>
        </p:spPr>
      </p:pic>
      <p:sp>
        <p:nvSpPr>
          <p:cNvPr id="6" name="文本框 5"/>
          <p:cNvSpPr txBox="1"/>
          <p:nvPr/>
        </p:nvSpPr>
        <p:spPr>
          <a:xfrm>
            <a:off x="344805" y="71755"/>
            <a:ext cx="332803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Boarding Program Activities</a:t>
            </a:r>
            <a:b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圣玛丽男子高中寄宿项目</a:t>
            </a:r>
          </a:p>
        </p:txBody>
      </p:sp>
    </p:spTree>
    <p:custDataLst>
      <p:tags r:id="rId1"/>
    </p:custData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p:nvPr/>
        </p:nvSpPr>
        <p:spPr bwMode="auto">
          <a:xfrm>
            <a:off x="467544" y="2500306"/>
            <a:ext cx="8229600" cy="4097046"/>
          </a:xfrm>
          <a:prstGeom prst="rect">
            <a:avLst/>
          </a:prstGeom>
          <a:noFill/>
          <a:ln w="9525">
            <a:noFill/>
            <a:miter lim="800000"/>
          </a:ln>
        </p:spPr>
        <p:txBody>
          <a:bodyPr vert="horz" wrap="square" lIns="91440" tIns="45720" rIns="91440" bIns="45720" numCol="1" anchor="t" anchorCtr="0" compatLnSpc="1"/>
          <a:lstStyle/>
          <a:p>
            <a:pPr marL="342900" lvl="0" indent="-342900" algn="just" eaLnBrk="0" hangingPunct="0">
              <a:spcBef>
                <a:spcPct val="20000"/>
              </a:spcBef>
              <a:buFont typeface="Wingdings" panose="05000000000000000000" pitchFamily="2" charset="2"/>
              <a:buChar char="Ø"/>
            </a:pPr>
            <a:endParaRPr lang="en-US" sz="2000"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535940" y="1340768"/>
            <a:ext cx="3205480" cy="4901085"/>
          </a:xfrm>
          <a:prstGeom prst="rect">
            <a:avLst/>
          </a:prstGeom>
          <a:noFill/>
        </p:spPr>
        <p:txBody>
          <a:bodyPr wrap="square" rtlCol="0">
            <a:spAutoFit/>
          </a:bodyPr>
          <a:lstStyle/>
          <a:p>
            <a:r>
              <a:rPr lang="zh-CN" altLang="zh-CN" sz="1400" dirty="0">
                <a:solidFill>
                  <a:schemeClr val="tx1"/>
                </a:solidFill>
              </a:rPr>
              <a:t>寄宿项目工作人员：</a:t>
            </a:r>
          </a:p>
          <a:p>
            <a:pPr lvl="0"/>
            <a:endParaRPr lang="en-US" altLang="zh-CN" sz="1400" dirty="0">
              <a:solidFill>
                <a:schemeClr val="tx1"/>
              </a:solidFill>
            </a:endParaRPr>
          </a:p>
          <a:p>
            <a:pPr lvl="0">
              <a:lnSpc>
                <a:spcPct val="150000"/>
              </a:lnSpc>
            </a:pPr>
            <a:r>
              <a:rPr lang="zh-CN" altLang="en-US" sz="1400" dirty="0">
                <a:solidFill>
                  <a:schemeClr val="tx1"/>
                </a:solidFill>
              </a:rPr>
              <a:t>寄宿生</a:t>
            </a:r>
            <a:r>
              <a:rPr lang="zh-CN" altLang="zh-CN" sz="1400" dirty="0">
                <a:solidFill>
                  <a:schemeClr val="tx1"/>
                </a:solidFill>
              </a:rPr>
              <a:t>主任</a:t>
            </a:r>
          </a:p>
          <a:p>
            <a:pPr lvl="0">
              <a:lnSpc>
                <a:spcPct val="150000"/>
              </a:lnSpc>
            </a:pPr>
            <a:r>
              <a:rPr lang="zh-CN" altLang="en-US" sz="1400" dirty="0">
                <a:solidFill>
                  <a:schemeClr val="tx1"/>
                </a:solidFill>
              </a:rPr>
              <a:t>寄宿生</a:t>
            </a:r>
            <a:r>
              <a:rPr lang="zh-CN" altLang="zh-CN" sz="1400" dirty="0">
                <a:solidFill>
                  <a:schemeClr val="tx1"/>
                </a:solidFill>
              </a:rPr>
              <a:t>副主任</a:t>
            </a:r>
          </a:p>
          <a:p>
            <a:pPr lvl="0">
              <a:lnSpc>
                <a:spcPct val="150000"/>
              </a:lnSpc>
            </a:pPr>
            <a:r>
              <a:rPr lang="zh-CN" altLang="zh-CN" sz="1400" dirty="0">
                <a:solidFill>
                  <a:schemeClr val="tx1"/>
                </a:solidFill>
              </a:rPr>
              <a:t>宿舍管理员</a:t>
            </a:r>
          </a:p>
          <a:p>
            <a:pPr lvl="0">
              <a:lnSpc>
                <a:spcPct val="150000"/>
              </a:lnSpc>
            </a:pPr>
            <a:r>
              <a:rPr lang="zh-CN" altLang="zh-CN" sz="1400" dirty="0">
                <a:solidFill>
                  <a:schemeClr val="tx1"/>
                </a:solidFill>
              </a:rPr>
              <a:t>学生助理</a:t>
            </a:r>
          </a:p>
          <a:p>
            <a:pPr lvl="0">
              <a:lnSpc>
                <a:spcPct val="150000"/>
              </a:lnSpc>
            </a:pPr>
            <a:r>
              <a:rPr lang="zh-CN" altLang="zh-CN" sz="1400" dirty="0">
                <a:solidFill>
                  <a:schemeClr val="tx1"/>
                </a:solidFill>
              </a:rPr>
              <a:t>全职校医</a:t>
            </a:r>
          </a:p>
          <a:p>
            <a:pPr lvl="0">
              <a:lnSpc>
                <a:spcPct val="150000"/>
              </a:lnSpc>
            </a:pPr>
            <a:r>
              <a:rPr lang="zh-CN" altLang="zh-CN" sz="1400" dirty="0">
                <a:solidFill>
                  <a:schemeClr val="tx1"/>
                </a:solidFill>
              </a:rPr>
              <a:t>国际学生</a:t>
            </a:r>
            <a:r>
              <a:rPr lang="en-US" altLang="en-US" sz="1400" dirty="0">
                <a:solidFill>
                  <a:schemeClr val="tx1"/>
                </a:solidFill>
              </a:rPr>
              <a:t>顾问</a:t>
            </a:r>
            <a:endParaRPr lang="zh-CN" altLang="zh-CN" sz="1400" dirty="0">
              <a:solidFill>
                <a:schemeClr val="tx1"/>
              </a:solidFill>
            </a:endParaRPr>
          </a:p>
          <a:p>
            <a:pPr>
              <a:lnSpc>
                <a:spcPct val="150000"/>
              </a:lnSpc>
            </a:pPr>
            <a:r>
              <a:rPr lang="zh-CN" altLang="en-US" sz="1400" dirty="0">
                <a:solidFill>
                  <a:schemeClr val="tx1"/>
                </a:solidFill>
              </a:rPr>
              <a:t>值班人员</a:t>
            </a:r>
            <a:endParaRPr lang="en-US" altLang="zh-CN" sz="1400" dirty="0">
              <a:solidFill>
                <a:schemeClr val="tx1"/>
              </a:solidFill>
            </a:endParaRPr>
          </a:p>
          <a:p>
            <a:endPar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en-US" altLang="zh-CN"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Boarding program Staff:</a:t>
            </a:r>
            <a:endPar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altLang="zh-CN"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Dormitory Supervisor</a:t>
            </a:r>
          </a:p>
          <a:p>
            <a:pPr>
              <a:lnSpc>
                <a:spcPct val="150000"/>
              </a:lnSpc>
              <a:buFont typeface="Wingdings" panose="05000000000000000000" pitchFamily="2" charset="2"/>
              <a:buChar char="Ø"/>
            </a:pPr>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Dean of Residents </a:t>
            </a:r>
          </a:p>
          <a:p>
            <a:pPr>
              <a:lnSpc>
                <a:spcPct val="150000"/>
              </a:lnSpc>
              <a:buFont typeface="Wingdings" panose="05000000000000000000" pitchFamily="2" charset="2"/>
              <a:buChar char="Ø"/>
            </a:pPr>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 RAs &amp; 6 SRAs</a:t>
            </a:r>
          </a:p>
          <a:p>
            <a:pPr>
              <a:lnSpc>
                <a:spcPct val="150000"/>
              </a:lnSpc>
              <a:buFont typeface="Wingdings" panose="05000000000000000000" pitchFamily="2" charset="2"/>
              <a:buChar char="Ø"/>
            </a:pPr>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Full Time School Nurse</a:t>
            </a:r>
          </a:p>
          <a:p>
            <a:pPr>
              <a:lnSpc>
                <a:spcPct val="150000"/>
              </a:lnSpc>
              <a:buFont typeface="Wingdings" panose="05000000000000000000" pitchFamily="2" charset="2"/>
              <a:buChar char="Ø"/>
            </a:pPr>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International Student Liaison  </a:t>
            </a:r>
          </a:p>
        </p:txBody>
      </p:sp>
      <p:pic>
        <p:nvPicPr>
          <p:cNvPr id="52226" name="Picture 2"/>
          <p:cNvPicPr>
            <a:picLocks noChangeAspect="1" noChangeArrowheads="1"/>
          </p:cNvPicPr>
          <p:nvPr/>
        </p:nvPicPr>
        <p:blipFill>
          <a:blip r:embed="rId3" cstate="print"/>
          <a:srcRect/>
          <a:stretch>
            <a:fillRect/>
          </a:stretch>
        </p:blipFill>
        <p:spPr bwMode="auto">
          <a:xfrm>
            <a:off x="3884930" y="1588135"/>
            <a:ext cx="2362200" cy="1772285"/>
          </a:xfrm>
          <a:prstGeom prst="rect">
            <a:avLst/>
          </a:prstGeom>
          <a:noFill/>
          <a:ln w="9525">
            <a:noFill/>
            <a:miter lim="800000"/>
            <a:headEnd/>
            <a:tailEnd/>
          </a:ln>
          <a:effectLst/>
        </p:spPr>
      </p:pic>
      <p:pic>
        <p:nvPicPr>
          <p:cNvPr id="52229" name="Picture 5"/>
          <p:cNvPicPr>
            <a:picLocks noChangeAspect="1" noChangeArrowheads="1"/>
          </p:cNvPicPr>
          <p:nvPr/>
        </p:nvPicPr>
        <p:blipFill>
          <a:blip r:embed="rId4" cstate="print"/>
          <a:srcRect/>
          <a:stretch>
            <a:fillRect/>
          </a:stretch>
        </p:blipFill>
        <p:spPr bwMode="auto">
          <a:xfrm>
            <a:off x="6428740" y="3677920"/>
            <a:ext cx="2359660" cy="1769745"/>
          </a:xfrm>
          <a:prstGeom prst="rect">
            <a:avLst/>
          </a:prstGeom>
          <a:noFill/>
          <a:ln w="9525">
            <a:noFill/>
            <a:miter lim="800000"/>
            <a:headEnd/>
            <a:tailEnd/>
          </a:ln>
          <a:effectLst/>
        </p:spPr>
      </p:pic>
      <p:pic>
        <p:nvPicPr>
          <p:cNvPr id="52230" name="Picture 6"/>
          <p:cNvPicPr>
            <a:picLocks noChangeAspect="1" noChangeArrowheads="1"/>
          </p:cNvPicPr>
          <p:nvPr/>
        </p:nvPicPr>
        <p:blipFill>
          <a:blip r:embed="rId5" cstate="print"/>
          <a:srcRect/>
          <a:stretch>
            <a:fillRect/>
          </a:stretch>
        </p:blipFill>
        <p:spPr bwMode="auto">
          <a:xfrm>
            <a:off x="6428740" y="1588135"/>
            <a:ext cx="2354580" cy="1772285"/>
          </a:xfrm>
          <a:prstGeom prst="rect">
            <a:avLst/>
          </a:prstGeom>
          <a:noFill/>
          <a:ln w="9525">
            <a:noFill/>
            <a:miter lim="800000"/>
            <a:headEnd/>
            <a:tailEnd/>
          </a:ln>
          <a:effectLst/>
        </p:spPr>
      </p:pic>
      <p:pic>
        <p:nvPicPr>
          <p:cNvPr id="52231" name="Picture 7"/>
          <p:cNvPicPr>
            <a:picLocks noChangeAspect="1" noChangeArrowheads="1"/>
          </p:cNvPicPr>
          <p:nvPr/>
        </p:nvPicPr>
        <p:blipFill>
          <a:blip r:embed="rId6" cstate="print"/>
          <a:srcRect/>
          <a:stretch>
            <a:fillRect/>
          </a:stretch>
        </p:blipFill>
        <p:spPr bwMode="auto">
          <a:xfrm>
            <a:off x="3741420" y="3677920"/>
            <a:ext cx="2505075" cy="1772285"/>
          </a:xfrm>
          <a:prstGeom prst="rect">
            <a:avLst/>
          </a:prstGeom>
          <a:noFill/>
          <a:ln w="9525">
            <a:noFill/>
            <a:miter lim="800000"/>
            <a:headEnd/>
            <a:tailEnd/>
          </a:ln>
          <a:effectLst/>
        </p:spPr>
      </p:pic>
      <p:pic>
        <p:nvPicPr>
          <p:cNvPr id="2" name="Picture 2"/>
          <p:cNvPicPr>
            <a:picLocks noChangeAspect="1" noChangeArrowheads="1"/>
          </p:cNvPicPr>
          <p:nvPr/>
        </p:nvPicPr>
        <p:blipFill>
          <a:blip r:embed="rId3" cstate="print"/>
          <a:srcRect/>
          <a:stretch>
            <a:fillRect/>
          </a:stretch>
        </p:blipFill>
        <p:spPr bwMode="auto">
          <a:xfrm>
            <a:off x="3741420" y="1588135"/>
            <a:ext cx="2362200" cy="1772285"/>
          </a:xfrm>
          <a:prstGeom prst="rect">
            <a:avLst/>
          </a:prstGeom>
          <a:noFill/>
          <a:ln w="9525">
            <a:noFill/>
            <a:miter lim="800000"/>
            <a:headEnd/>
            <a:tailEnd/>
          </a:ln>
          <a:effectLst/>
        </p:spPr>
      </p:pic>
      <p:sp>
        <p:nvSpPr>
          <p:cNvPr id="6" name="文本框 5"/>
          <p:cNvSpPr txBox="1"/>
          <p:nvPr/>
        </p:nvSpPr>
        <p:spPr>
          <a:xfrm>
            <a:off x="344805" y="71755"/>
            <a:ext cx="332803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Boarding Program Activities</a:t>
            </a:r>
            <a:b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圣玛丽男子高中寄宿项目</a:t>
            </a:r>
          </a:p>
        </p:txBody>
      </p:sp>
    </p:spTree>
    <p:custDataLst>
      <p:tags r:id="rId1"/>
    </p:custData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a:stretch>
            <a:fillRect/>
          </a:stretch>
        </p:blipFill>
        <p:spPr>
          <a:xfrm>
            <a:off x="755322" y="1125251"/>
            <a:ext cx="3669379" cy="2533098"/>
          </a:xfrm>
          <a:prstGeom prst="rect">
            <a:avLst/>
          </a:prstGeom>
        </p:spPr>
      </p:pic>
      <p:pic>
        <p:nvPicPr>
          <p:cNvPr id="8" name="图片 7"/>
          <p:cNvPicPr>
            <a:picLocks noChangeAspect="1"/>
          </p:cNvPicPr>
          <p:nvPr/>
        </p:nvPicPr>
        <p:blipFill>
          <a:blip r:embed="rId5"/>
          <a:stretch>
            <a:fillRect/>
          </a:stretch>
        </p:blipFill>
        <p:spPr>
          <a:xfrm>
            <a:off x="754945" y="3796047"/>
            <a:ext cx="3669379" cy="2554303"/>
          </a:xfrm>
          <a:prstGeom prst="rect">
            <a:avLst/>
          </a:prstGeom>
        </p:spPr>
      </p:pic>
      <p:sp>
        <p:nvSpPr>
          <p:cNvPr id="2" name="文本框 1"/>
          <p:cNvSpPr txBox="1"/>
          <p:nvPr/>
        </p:nvSpPr>
        <p:spPr>
          <a:xfrm>
            <a:off x="4865365" y="1401572"/>
            <a:ext cx="3960440" cy="461581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kumimoji="1" lang="en-US" altLang="en-US" sz="2000" b="1" dirty="0">
                <a:solidFill>
                  <a:schemeClr val="tx1"/>
                </a:solidFill>
                <a:latin typeface="Times" pitchFamily="2" charset="0"/>
              </a:rPr>
              <a:t>12 AP Courses</a:t>
            </a:r>
          </a:p>
          <a:p>
            <a:pPr marL="285750" indent="-285750">
              <a:lnSpc>
                <a:spcPct val="150000"/>
              </a:lnSpc>
              <a:buFont typeface="Arial" panose="020B0604020202020204" pitchFamily="34" charset="0"/>
              <a:buChar char="•"/>
            </a:pPr>
            <a:r>
              <a:rPr kumimoji="1" lang="en-US" altLang="zh-CN" sz="2000" b="1" dirty="0">
                <a:solidFill>
                  <a:schemeClr val="tx1"/>
                </a:solidFill>
                <a:latin typeface="Times" pitchFamily="2" charset="0"/>
              </a:rPr>
              <a:t>7 Honor Classes</a:t>
            </a:r>
          </a:p>
          <a:p>
            <a:pPr marL="285750" indent="-285750">
              <a:lnSpc>
                <a:spcPct val="150000"/>
              </a:lnSpc>
              <a:buFont typeface="Arial" panose="020B0604020202020204" pitchFamily="34" charset="0"/>
              <a:buChar char="•"/>
            </a:pPr>
            <a:r>
              <a:rPr kumimoji="1" lang="en-US" altLang="zh-CN" sz="2000" b="1" dirty="0">
                <a:solidFill>
                  <a:schemeClr val="tx1"/>
                </a:solidFill>
                <a:latin typeface="Times" pitchFamily="2" charset="0"/>
              </a:rPr>
              <a:t>6 Madonna University College Credit</a:t>
            </a:r>
            <a:r>
              <a:rPr kumimoji="1" lang="en-US" altLang="en-US" sz="2000" b="1" dirty="0">
                <a:solidFill>
                  <a:schemeClr val="tx1"/>
                </a:solidFill>
                <a:latin typeface="Times" pitchFamily="2" charset="0"/>
              </a:rPr>
              <a:t>s</a:t>
            </a:r>
            <a:endParaRPr kumimoji="1" lang="en-US" altLang="zh-CN" sz="2000" b="1" dirty="0">
              <a:solidFill>
                <a:schemeClr val="tx1"/>
              </a:solidFill>
              <a:latin typeface="Times" pitchFamily="2" charset="0"/>
            </a:endParaRPr>
          </a:p>
          <a:p>
            <a:pPr marL="285750" indent="-285750">
              <a:lnSpc>
                <a:spcPct val="150000"/>
              </a:lnSpc>
              <a:buFont typeface="Arial" panose="020B0604020202020204" pitchFamily="34" charset="0"/>
              <a:buChar char="•"/>
            </a:pPr>
            <a:r>
              <a:rPr kumimoji="1" lang="en-US" altLang="zh-CN" sz="2000" b="1" dirty="0">
                <a:solidFill>
                  <a:schemeClr val="tx1"/>
                </a:solidFill>
                <a:latin typeface="Times" pitchFamily="2" charset="0"/>
              </a:rPr>
              <a:t>ESL</a:t>
            </a:r>
          </a:p>
          <a:p>
            <a:pPr marL="285750" indent="-285750">
              <a:lnSpc>
                <a:spcPct val="150000"/>
              </a:lnSpc>
              <a:buFont typeface="Arial" panose="020B0604020202020204" pitchFamily="34" charset="0"/>
              <a:buChar char="•"/>
            </a:pPr>
            <a:endParaRPr kumimoji="1" lang="en-US" altLang="zh-CN" sz="1600" dirty="0">
              <a:solidFill>
                <a:schemeClr val="tx1"/>
              </a:solidFill>
            </a:endParaRPr>
          </a:p>
          <a:p>
            <a:pPr marL="285750" indent="-285750">
              <a:lnSpc>
                <a:spcPct val="150000"/>
              </a:lnSpc>
              <a:buFont typeface="Arial" panose="020B0604020202020204" pitchFamily="34" charset="0"/>
              <a:buChar char="•"/>
            </a:pPr>
            <a:endParaRPr kumimoji="1" lang="en-US" altLang="zh-CN" sz="1600" dirty="0">
              <a:solidFill>
                <a:schemeClr val="tx1"/>
              </a:solidFill>
            </a:endParaRPr>
          </a:p>
          <a:p>
            <a:pPr marL="0" indent="0">
              <a:lnSpc>
                <a:spcPct val="150000"/>
              </a:lnSpc>
              <a:buFont typeface="Arial" panose="020B0604020202020204" pitchFamily="34" charset="0"/>
              <a:buNone/>
            </a:pPr>
            <a:endParaRPr kumimoji="1" lang="en-US" altLang="zh-CN" sz="1600" dirty="0">
              <a:solidFill>
                <a:schemeClr val="tx1"/>
              </a:solidFill>
            </a:endParaRPr>
          </a:p>
          <a:p>
            <a:pPr marL="285750" indent="-285750">
              <a:lnSpc>
                <a:spcPct val="150000"/>
              </a:lnSpc>
              <a:buFont typeface="Arial" panose="020B0604020202020204" pitchFamily="34" charset="0"/>
              <a:buChar char="•"/>
            </a:pPr>
            <a:r>
              <a:rPr kumimoji="1" lang="en-US" altLang="en-US" sz="1600" dirty="0">
                <a:solidFill>
                  <a:schemeClr val="tx1"/>
                </a:solidFill>
              </a:rPr>
              <a:t>课程严格把关，高标准要求</a:t>
            </a:r>
          </a:p>
          <a:p>
            <a:pPr marL="285750" indent="-285750">
              <a:lnSpc>
                <a:spcPct val="150000"/>
              </a:lnSpc>
              <a:buFont typeface="Arial" panose="020B0604020202020204" pitchFamily="34" charset="0"/>
              <a:buChar char="•"/>
            </a:pPr>
            <a:endParaRPr kumimoji="1" lang="en-US" altLang="zh-CN" sz="1600" dirty="0">
              <a:solidFill>
                <a:schemeClr val="tx1"/>
              </a:solidFill>
            </a:endParaRPr>
          </a:p>
          <a:p>
            <a:pPr marL="285750" indent="-285750">
              <a:lnSpc>
                <a:spcPct val="150000"/>
              </a:lnSpc>
              <a:buFont typeface="Arial" panose="020B0604020202020204" pitchFamily="34" charset="0"/>
              <a:buChar char="•"/>
            </a:pPr>
            <a:r>
              <a:rPr kumimoji="1" lang="en-US" altLang="en-US" sz="1600" dirty="0">
                <a:solidFill>
                  <a:schemeClr val="tx1"/>
                </a:solidFill>
              </a:rPr>
              <a:t>挑战性和参与性课堂</a:t>
            </a:r>
          </a:p>
        </p:txBody>
      </p:sp>
      <p:sp>
        <p:nvSpPr>
          <p:cNvPr id="6" name="文本框 5"/>
          <p:cNvSpPr txBox="1"/>
          <p:nvPr/>
        </p:nvSpPr>
        <p:spPr>
          <a:xfrm>
            <a:off x="403860" y="190500"/>
            <a:ext cx="2617470"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Academics学术信息</a:t>
            </a:r>
          </a:p>
        </p:txBody>
      </p:sp>
    </p:spTree>
    <p:custDataLst>
      <p:tags r:id="rId1"/>
    </p:custData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40559" y="4117309"/>
            <a:ext cx="3449474" cy="2115003"/>
          </a:xfrm>
          <a:prstGeom prst="rect">
            <a:avLst/>
          </a:prstGeom>
          <a:noFill/>
        </p:spPr>
        <p:txBody>
          <a:bodyPr wrap="square" rtlCol="0">
            <a:spAutoFit/>
          </a:bodyPr>
          <a:lstStyle/>
          <a:p>
            <a:pPr marL="214630" indent="-214630">
              <a:lnSpc>
                <a:spcPct val="150000"/>
              </a:lnSpc>
              <a:buFont typeface="Arial" panose="020B0604020202020204" pitchFamily="34" charset="0"/>
              <a:buChar char="•"/>
            </a:pP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圣玛丽男子高中有专门的升学辅导老师，针对不同年级的同学，给予一对一的关怀和指导</a:t>
            </a:r>
            <a:endPar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marL="471805" lvl="1" indent="-128905">
              <a:lnSpc>
                <a:spcPct val="150000"/>
              </a:lnSpc>
              <a:spcBef>
                <a:spcPts val="900"/>
              </a:spcBef>
              <a:buFont typeface="Arial" panose="020B0604020202020204" pitchFamily="34" charset="0"/>
              <a:buChar char="•"/>
            </a:pP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大学对高中毕业生的要求</a:t>
            </a:r>
            <a:endPar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marL="471805" lvl="1" indent="-128905">
              <a:lnSpc>
                <a:spcPct val="150000"/>
              </a:lnSpc>
              <a:buFont typeface="Arial" panose="020B0604020202020204" pitchFamily="34" charset="0"/>
              <a:buChar char="•"/>
            </a:pP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标准化考试</a:t>
            </a:r>
            <a:endPar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marL="471805" lvl="1" indent="-128905">
              <a:lnSpc>
                <a:spcPct val="150000"/>
              </a:lnSpc>
              <a:buFont typeface="Arial" panose="020B0604020202020204" pitchFamily="34" charset="0"/>
              <a:buChar char="•"/>
            </a:pP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挑选学校</a:t>
            </a:r>
            <a:endPar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marL="471805" lvl="1" indent="-128905">
              <a:lnSpc>
                <a:spcPct val="150000"/>
              </a:lnSpc>
              <a:buFont typeface="Arial" panose="020B0604020202020204" pitchFamily="34" charset="0"/>
              <a:buChar char="•"/>
            </a:pP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大学访校</a:t>
            </a:r>
          </a:p>
          <a:p>
            <a:pPr marL="471805" lvl="1" indent="-128905">
              <a:lnSpc>
                <a:spcPct val="150000"/>
              </a:lnSpc>
              <a:buFont typeface="Arial" panose="020B0604020202020204" pitchFamily="34" charset="0"/>
              <a:buChar char="•"/>
            </a:pP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升学准备</a:t>
            </a: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提前规划准备</a:t>
            </a:r>
          </a:p>
        </p:txBody>
      </p:sp>
      <p:sp>
        <p:nvSpPr>
          <p:cNvPr id="2" name="矩形 1"/>
          <p:cNvSpPr/>
          <p:nvPr/>
        </p:nvSpPr>
        <p:spPr>
          <a:xfrm>
            <a:off x="4548505" y="4117340"/>
            <a:ext cx="4029710" cy="2249170"/>
          </a:xfrm>
          <a:prstGeom prst="rect">
            <a:avLst/>
          </a:prstGeom>
        </p:spPr>
        <p:txBody>
          <a:bodyPr wrap="square">
            <a:spAutoFit/>
          </a:bodyPr>
          <a:lstStyle/>
          <a:p>
            <a:pPr marL="128905" indent="-128905" algn="just">
              <a:lnSpc>
                <a:spcPct val="130000"/>
              </a:lnSpc>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What do Colleges and Universities Look For</a:t>
            </a:r>
          </a:p>
          <a:p>
            <a:pPr marL="128905" indent="-128905" algn="just">
              <a:lnSpc>
                <a:spcPct val="130000"/>
              </a:lnSpc>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Standardized Test</a:t>
            </a:r>
          </a:p>
          <a:p>
            <a:pPr marL="471805" lvl="1" indent="-128905" algn="just">
              <a:lnSpc>
                <a:spcPct val="130000"/>
              </a:lnSpc>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What is the ACT? </a:t>
            </a:r>
          </a:p>
          <a:p>
            <a:pPr marL="471805" lvl="1" indent="-128905" algn="just">
              <a:lnSpc>
                <a:spcPct val="130000"/>
              </a:lnSpc>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Facts about the ACT</a:t>
            </a:r>
          </a:p>
          <a:p>
            <a:pPr marL="471805" lvl="1" indent="-128905" algn="just">
              <a:lnSpc>
                <a:spcPct val="130000"/>
              </a:lnSpc>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Should I Send My ACT Score Directly to a School5 </a:t>
            </a:r>
          </a:p>
          <a:p>
            <a:pPr marL="471805" lvl="1" indent="-128905" algn="just">
              <a:lnSpc>
                <a:spcPct val="130000"/>
              </a:lnSpc>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What is the SAT? /Facts about the SAT: </a:t>
            </a:r>
          </a:p>
          <a:p>
            <a:pPr marL="128905" indent="-128905" algn="just">
              <a:lnSpc>
                <a:spcPct val="130000"/>
              </a:lnSpc>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Selecting the Right School</a:t>
            </a:r>
          </a:p>
          <a:p>
            <a:pPr marL="128905" indent="-128905" algn="just">
              <a:lnSpc>
                <a:spcPct val="130000"/>
              </a:lnSpc>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College Visits</a:t>
            </a:r>
          </a:p>
          <a:p>
            <a:pPr marL="128905" indent="-128905" algn="just">
              <a:lnSpc>
                <a:spcPct val="130000"/>
              </a:lnSpc>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College Timeline </a:t>
            </a:r>
          </a:p>
        </p:txBody>
      </p:sp>
      <p:pic>
        <p:nvPicPr>
          <p:cNvPr id="11" name="Picture 9"/>
          <p:cNvPicPr>
            <a:picLocks noChangeAspect="1"/>
          </p:cNvPicPr>
          <p:nvPr/>
        </p:nvPicPr>
        <p:blipFill>
          <a:blip r:embed="rId4"/>
          <a:stretch>
            <a:fillRect/>
          </a:stretch>
        </p:blipFill>
        <p:spPr>
          <a:xfrm>
            <a:off x="616912" y="1385477"/>
            <a:ext cx="3295032" cy="2650587"/>
          </a:xfrm>
          <a:prstGeom prst="rect">
            <a:avLst/>
          </a:prstGeom>
        </p:spPr>
      </p:pic>
      <p:pic>
        <p:nvPicPr>
          <p:cNvPr id="12" name="图片 11"/>
          <p:cNvPicPr>
            <a:picLocks noChangeAspect="1"/>
          </p:cNvPicPr>
          <p:nvPr/>
        </p:nvPicPr>
        <p:blipFill>
          <a:blip r:embed="rId5"/>
          <a:stretch>
            <a:fillRect/>
          </a:stretch>
        </p:blipFill>
        <p:spPr>
          <a:xfrm>
            <a:off x="4548758" y="1385882"/>
            <a:ext cx="3984795" cy="2656531"/>
          </a:xfrm>
          <a:prstGeom prst="rect">
            <a:avLst/>
          </a:prstGeom>
        </p:spPr>
      </p:pic>
      <p:sp>
        <p:nvSpPr>
          <p:cNvPr id="4" name="文本框 3"/>
          <p:cNvSpPr txBox="1"/>
          <p:nvPr/>
        </p:nvSpPr>
        <p:spPr>
          <a:xfrm>
            <a:off x="403860" y="198755"/>
            <a:ext cx="3289300"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College Counseling升学辅导</a:t>
            </a:r>
          </a:p>
        </p:txBody>
      </p:sp>
    </p:spTree>
    <p:custDataLst>
      <p:tags r:id="rId1"/>
    </p:custData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7" name="Rectangle 8"/>
          <p:cNvSpPr>
            <a:spLocks noChangeArrowheads="1"/>
          </p:cNvSpPr>
          <p:nvPr/>
        </p:nvSpPr>
        <p:spPr bwMode="auto">
          <a:xfrm>
            <a:off x="3454519" y="5345554"/>
            <a:ext cx="1647016" cy="738664"/>
          </a:xfrm>
          <a:prstGeom prst="rect">
            <a:avLst/>
          </a:prstGeom>
          <a:noFill/>
          <a:ln w="9525">
            <a:noFill/>
            <a:miter lim="800000"/>
          </a:ln>
        </p:spPr>
        <p:txBody>
          <a:bodyPr wrap="square">
            <a:spAutoFit/>
          </a:bodyPr>
          <a:lstStyle/>
          <a:p>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Athletic Director</a:t>
            </a:r>
          </a:p>
          <a:p>
            <a:r>
              <a:rPr lang="zh-CN" alt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体育主任</a:t>
            </a:r>
            <a:b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George Porritt</a:t>
            </a:r>
          </a:p>
        </p:txBody>
      </p:sp>
      <p:pic>
        <p:nvPicPr>
          <p:cNvPr id="1027" name="Picture 3" descr="E:\OLSMPREP2013-14\Staff- Prep 2013-14\Knight C.jpg"/>
          <p:cNvPicPr>
            <a:picLocks noChangeAspect="1" noChangeArrowheads="1"/>
          </p:cNvPicPr>
          <p:nvPr/>
        </p:nvPicPr>
        <p:blipFill>
          <a:blip r:embed="rId3"/>
          <a:srcRect/>
          <a:stretch>
            <a:fillRect/>
          </a:stretch>
        </p:blipFill>
        <p:spPr bwMode="auto">
          <a:xfrm>
            <a:off x="5470525" y="4922520"/>
            <a:ext cx="1219835" cy="1607185"/>
          </a:xfrm>
          <a:prstGeom prst="rect">
            <a:avLst/>
          </a:prstGeom>
          <a:noFill/>
        </p:spPr>
      </p:pic>
      <p:pic>
        <p:nvPicPr>
          <p:cNvPr id="1028" name="Picture 4" descr="E:\OLSMPREP2013-14\Staff- Prep 2013-14\Vukelic M.jpg"/>
          <p:cNvPicPr>
            <a:picLocks noChangeAspect="1" noChangeArrowheads="1"/>
          </p:cNvPicPr>
          <p:nvPr/>
        </p:nvPicPr>
        <p:blipFill>
          <a:blip r:embed="rId4"/>
          <a:srcRect/>
          <a:stretch>
            <a:fillRect/>
          </a:stretch>
        </p:blipFill>
        <p:spPr bwMode="auto">
          <a:xfrm>
            <a:off x="5470525" y="3028315"/>
            <a:ext cx="1231900" cy="1539240"/>
          </a:xfrm>
          <a:prstGeom prst="rect">
            <a:avLst/>
          </a:prstGeom>
          <a:noFill/>
        </p:spPr>
      </p:pic>
      <p:sp>
        <p:nvSpPr>
          <p:cNvPr id="18" name="TextBox 17"/>
          <p:cNvSpPr txBox="1"/>
          <p:nvPr/>
        </p:nvSpPr>
        <p:spPr>
          <a:xfrm>
            <a:off x="6871620" y="3000364"/>
            <a:ext cx="1870562" cy="1600438"/>
          </a:xfrm>
          <a:prstGeom prst="rect">
            <a:avLst/>
          </a:prstGeom>
          <a:noFill/>
        </p:spPr>
        <p:txBody>
          <a:bodyPr wrap="square" rtlCol="0">
            <a:spAutoFit/>
          </a:bodyPr>
          <a:lstStyle/>
          <a:p>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Dean of International Students &amp; Business Manager</a:t>
            </a:r>
          </a:p>
          <a:p>
            <a:r>
              <a:rPr lang="zh-CN" alt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国际学生部主任</a:t>
            </a:r>
            <a:endParaRPr lang="en-US" altLang="zh-CN"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r>
              <a:rPr lang="zh-CN" altLang="en-US"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行政主管</a:t>
            </a:r>
            <a:b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Mirko Vukelic</a:t>
            </a:r>
          </a:p>
          <a:p>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H’14</a:t>
            </a:r>
          </a:p>
        </p:txBody>
      </p:sp>
      <p:sp>
        <p:nvSpPr>
          <p:cNvPr id="20" name="TextBox 19"/>
          <p:cNvSpPr txBox="1"/>
          <p:nvPr/>
        </p:nvSpPr>
        <p:spPr>
          <a:xfrm>
            <a:off x="6948264" y="1540449"/>
            <a:ext cx="2428892" cy="738664"/>
          </a:xfrm>
          <a:prstGeom prst="rect">
            <a:avLst/>
          </a:prstGeom>
          <a:noFill/>
        </p:spPr>
        <p:txBody>
          <a:bodyPr wrap="square" rtlCol="0">
            <a:spAutoFit/>
          </a:bodyPr>
          <a:lstStyle/>
          <a:p>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Dean of Discipline</a:t>
            </a:r>
          </a:p>
          <a:p>
            <a:r>
              <a:rPr lang="zh-CN" alt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德育主任</a:t>
            </a:r>
            <a:b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Richard </a:t>
            </a:r>
            <a:r>
              <a:rPr lang="en-US" sz="14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Rychcik</a:t>
            </a:r>
          </a:p>
        </p:txBody>
      </p:sp>
      <p:sp>
        <p:nvSpPr>
          <p:cNvPr id="22" name="TextBox 21"/>
          <p:cNvSpPr txBox="1"/>
          <p:nvPr/>
        </p:nvSpPr>
        <p:spPr>
          <a:xfrm>
            <a:off x="6871620" y="5345554"/>
            <a:ext cx="2428892" cy="738664"/>
          </a:xfrm>
          <a:prstGeom prst="rect">
            <a:avLst/>
          </a:prstGeom>
          <a:noFill/>
        </p:spPr>
        <p:txBody>
          <a:bodyPr wrap="square" rtlCol="0">
            <a:spAutoFit/>
          </a:bodyPr>
          <a:lstStyle/>
          <a:p>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Dean of Admissions</a:t>
            </a:r>
          </a:p>
          <a:p>
            <a:r>
              <a:rPr lang="zh-CN" alt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招生主任</a:t>
            </a:r>
            <a:b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Candace Castiglione</a:t>
            </a:r>
          </a:p>
        </p:txBody>
      </p:sp>
      <p:pic>
        <p:nvPicPr>
          <p:cNvPr id="1031" name="Picture 7" descr="E:\OLSMPREP2013-14\Staff- Prep 2013-14\Kaiser DR T.jpg"/>
          <p:cNvPicPr>
            <a:picLocks noChangeAspect="1" noChangeArrowheads="1"/>
          </p:cNvPicPr>
          <p:nvPr/>
        </p:nvPicPr>
        <p:blipFill>
          <a:blip r:embed="rId5"/>
          <a:srcRect/>
          <a:stretch>
            <a:fillRect/>
          </a:stretch>
        </p:blipFill>
        <p:spPr bwMode="auto">
          <a:xfrm>
            <a:off x="1736301" y="3154269"/>
            <a:ext cx="1320998" cy="1478252"/>
          </a:xfrm>
          <a:prstGeom prst="rect">
            <a:avLst/>
          </a:prstGeom>
          <a:noFill/>
        </p:spPr>
      </p:pic>
      <p:sp>
        <p:nvSpPr>
          <p:cNvPr id="24" name="TextBox 23"/>
          <p:cNvSpPr txBox="1"/>
          <p:nvPr/>
        </p:nvSpPr>
        <p:spPr>
          <a:xfrm>
            <a:off x="3068739" y="3428603"/>
            <a:ext cx="2428892" cy="738664"/>
          </a:xfrm>
          <a:prstGeom prst="rect">
            <a:avLst/>
          </a:prstGeom>
          <a:noFill/>
        </p:spPr>
        <p:txBody>
          <a:bodyPr wrap="square" rtlCol="0">
            <a:spAutoFit/>
          </a:bodyPr>
          <a:lstStyle/>
          <a:p>
            <a:r>
              <a:rPr lang="nl-NL"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School Psychologist</a:t>
            </a:r>
          </a:p>
          <a:p>
            <a:r>
              <a:rPr lang="zh-CN" alt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心理学教授</a:t>
            </a:r>
            <a:br>
              <a:rPr lang="nl-NL"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nl-NL"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Dr. Thomas Kaiser</a:t>
            </a:r>
          </a:p>
        </p:txBody>
      </p:sp>
      <p:pic>
        <p:nvPicPr>
          <p:cNvPr id="3" name="Picture 2" descr="E:\Rychcik R.jpg"/>
          <p:cNvPicPr>
            <a:picLocks noChangeAspect="1" noChangeArrowheads="1"/>
          </p:cNvPicPr>
          <p:nvPr/>
        </p:nvPicPr>
        <p:blipFill>
          <a:blip r:embed="rId6"/>
          <a:srcRect/>
          <a:stretch>
            <a:fillRect/>
          </a:stretch>
        </p:blipFill>
        <p:spPr bwMode="auto">
          <a:xfrm>
            <a:off x="5482590" y="1223010"/>
            <a:ext cx="1219835" cy="1605915"/>
          </a:xfrm>
          <a:prstGeom prst="rect">
            <a:avLst/>
          </a:prstGeom>
          <a:noFill/>
        </p:spPr>
      </p:pic>
      <p:pic>
        <p:nvPicPr>
          <p:cNvPr id="4" name="Picture 3" descr="E:\OLSMSTAFF2014-15\Porritt G.jpg"/>
          <p:cNvPicPr>
            <a:picLocks noChangeAspect="1" noChangeArrowheads="1"/>
          </p:cNvPicPr>
          <p:nvPr/>
        </p:nvPicPr>
        <p:blipFill>
          <a:blip r:embed="rId7"/>
          <a:srcRect/>
          <a:stretch>
            <a:fillRect/>
          </a:stretch>
        </p:blipFill>
        <p:spPr bwMode="auto">
          <a:xfrm>
            <a:off x="1704405" y="4922798"/>
            <a:ext cx="1320998" cy="1584176"/>
          </a:xfrm>
          <a:prstGeom prst="rect">
            <a:avLst/>
          </a:prstGeom>
          <a:noFill/>
        </p:spPr>
      </p:pic>
      <p:pic>
        <p:nvPicPr>
          <p:cNvPr id="6" name="图片 5"/>
          <p:cNvPicPr>
            <a:picLocks noChangeAspect="1"/>
          </p:cNvPicPr>
          <p:nvPr/>
        </p:nvPicPr>
        <p:blipFill>
          <a:blip r:embed="rId8"/>
          <a:stretch>
            <a:fillRect/>
          </a:stretch>
        </p:blipFill>
        <p:spPr>
          <a:xfrm>
            <a:off x="1657206" y="1223204"/>
            <a:ext cx="1460274" cy="1605763"/>
          </a:xfrm>
          <a:prstGeom prst="rect">
            <a:avLst/>
          </a:prstGeom>
        </p:spPr>
      </p:pic>
      <p:sp>
        <p:nvSpPr>
          <p:cNvPr id="23" name="TextBox 23"/>
          <p:cNvSpPr txBox="1"/>
          <p:nvPr/>
        </p:nvSpPr>
        <p:spPr>
          <a:xfrm>
            <a:off x="3198194" y="1540449"/>
            <a:ext cx="2428892" cy="954107"/>
          </a:xfrm>
          <a:prstGeom prst="rect">
            <a:avLst/>
          </a:prstGeom>
          <a:noFill/>
        </p:spPr>
        <p:txBody>
          <a:bodyPr wrap="square" rtlCol="0">
            <a:spAutoFit/>
          </a:bodyPr>
          <a:lstStyle/>
          <a:p>
            <a:r>
              <a:rPr lang="nl-NL"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Headmaster</a:t>
            </a:r>
          </a:p>
          <a:p>
            <a:r>
              <a:rPr lang="zh-CN" altLang="en-US"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校长</a:t>
            </a:r>
            <a:br>
              <a:rPr lang="nl-NL"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nl-NL"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Bob Pyles</a:t>
            </a:r>
          </a:p>
          <a:p>
            <a:endParaRPr lang="nl-NL" sz="14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文本框 4"/>
          <p:cNvSpPr txBox="1"/>
          <p:nvPr/>
        </p:nvSpPr>
        <p:spPr>
          <a:xfrm>
            <a:off x="403860" y="198755"/>
            <a:ext cx="3289300"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Administration行政管理</a:t>
            </a:r>
          </a:p>
        </p:txBody>
      </p:sp>
    </p:spTree>
    <p:custDataLst>
      <p:tags r:id="rId1"/>
    </p:custData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3"/>
          <p:cNvSpPr>
            <a:spLocks noChangeArrowheads="1"/>
          </p:cNvSpPr>
          <p:nvPr/>
        </p:nvSpPr>
        <p:spPr bwMode="auto">
          <a:xfrm>
            <a:off x="2286000" y="3105150"/>
            <a:ext cx="4572000" cy="647700"/>
          </a:xfrm>
          <a:prstGeom prst="rect">
            <a:avLst/>
          </a:prstGeom>
          <a:noFill/>
          <a:ln w="9525">
            <a:noFill/>
            <a:miter lim="800000"/>
          </a:ln>
        </p:spPr>
        <p:txBody>
          <a:bodyPr>
            <a:spAutoFit/>
          </a:bodyPr>
          <a:lstStyle/>
          <a:p>
            <a:endParaRPr lang="en-US">
              <a:solidFill>
                <a:schemeClr val="tx1"/>
              </a:solidFill>
            </a:endParaRPr>
          </a:p>
          <a:p>
            <a:r>
              <a:rPr lang="en-US">
                <a:solidFill>
                  <a:schemeClr val="tx1"/>
                </a:solidFill>
              </a:rPr>
              <a:t> </a:t>
            </a:r>
            <a:r>
              <a:rPr lang="en-US" b="1">
                <a:solidFill>
                  <a:schemeClr val="tx1"/>
                </a:solidFill>
              </a:rPr>
              <a:t>Spiritual </a:t>
            </a:r>
          </a:p>
        </p:txBody>
      </p:sp>
      <p:sp>
        <p:nvSpPr>
          <p:cNvPr id="7173" name="Rectangle 4"/>
          <p:cNvSpPr>
            <a:spLocks noChangeArrowheads="1"/>
          </p:cNvSpPr>
          <p:nvPr/>
        </p:nvSpPr>
        <p:spPr bwMode="auto">
          <a:xfrm>
            <a:off x="2286000" y="3105150"/>
            <a:ext cx="4572000" cy="647700"/>
          </a:xfrm>
          <a:prstGeom prst="rect">
            <a:avLst/>
          </a:prstGeom>
          <a:noFill/>
          <a:ln w="9525">
            <a:noFill/>
            <a:miter lim="800000"/>
          </a:ln>
        </p:spPr>
        <p:txBody>
          <a:bodyPr>
            <a:spAutoFit/>
          </a:bodyPr>
          <a:lstStyle/>
          <a:p>
            <a:endParaRPr lang="en-US">
              <a:solidFill>
                <a:schemeClr val="tx1"/>
              </a:solidFill>
            </a:endParaRPr>
          </a:p>
          <a:p>
            <a:r>
              <a:rPr lang="en-US">
                <a:solidFill>
                  <a:schemeClr val="tx1"/>
                </a:solidFill>
              </a:rPr>
              <a:t> </a:t>
            </a:r>
            <a:r>
              <a:rPr lang="en-US" b="1">
                <a:solidFill>
                  <a:schemeClr val="tx1"/>
                </a:solidFill>
              </a:rPr>
              <a:t>Spiritual </a:t>
            </a:r>
          </a:p>
        </p:txBody>
      </p:sp>
      <p:sp>
        <p:nvSpPr>
          <p:cNvPr id="7174" name="Rectangle 5"/>
          <p:cNvSpPr>
            <a:spLocks noChangeArrowheads="1"/>
          </p:cNvSpPr>
          <p:nvPr/>
        </p:nvSpPr>
        <p:spPr bwMode="auto">
          <a:xfrm>
            <a:off x="2286000" y="3105150"/>
            <a:ext cx="4572000" cy="647700"/>
          </a:xfrm>
          <a:prstGeom prst="rect">
            <a:avLst/>
          </a:prstGeom>
          <a:noFill/>
          <a:ln w="9525">
            <a:noFill/>
            <a:miter lim="800000"/>
          </a:ln>
        </p:spPr>
        <p:txBody>
          <a:bodyPr>
            <a:spAutoFit/>
          </a:bodyPr>
          <a:lstStyle/>
          <a:p>
            <a:endParaRPr lang="en-US">
              <a:solidFill>
                <a:schemeClr val="tx1"/>
              </a:solidFill>
            </a:endParaRPr>
          </a:p>
          <a:p>
            <a:r>
              <a:rPr lang="en-US">
                <a:solidFill>
                  <a:schemeClr val="tx1"/>
                </a:solidFill>
              </a:rPr>
              <a:t> </a:t>
            </a:r>
            <a:r>
              <a:rPr lang="en-US" b="1">
                <a:solidFill>
                  <a:schemeClr val="tx1"/>
                </a:solidFill>
              </a:rPr>
              <a:t>Spiritual </a:t>
            </a:r>
          </a:p>
        </p:txBody>
      </p:sp>
      <p:sp>
        <p:nvSpPr>
          <p:cNvPr id="7175" name="Rectangle 6"/>
          <p:cNvSpPr>
            <a:spLocks noChangeArrowheads="1"/>
          </p:cNvSpPr>
          <p:nvPr/>
        </p:nvSpPr>
        <p:spPr bwMode="auto">
          <a:xfrm>
            <a:off x="2286000" y="3105150"/>
            <a:ext cx="4572000" cy="647700"/>
          </a:xfrm>
          <a:prstGeom prst="rect">
            <a:avLst/>
          </a:prstGeom>
          <a:noFill/>
          <a:ln w="9525">
            <a:noFill/>
            <a:miter lim="800000"/>
          </a:ln>
        </p:spPr>
        <p:txBody>
          <a:bodyPr>
            <a:spAutoFit/>
          </a:bodyPr>
          <a:lstStyle/>
          <a:p>
            <a:endParaRPr lang="en-US">
              <a:solidFill>
                <a:schemeClr val="tx1"/>
              </a:solidFill>
            </a:endParaRPr>
          </a:p>
          <a:p>
            <a:r>
              <a:rPr lang="en-US">
                <a:solidFill>
                  <a:schemeClr val="tx1"/>
                </a:solidFill>
              </a:rPr>
              <a:t> </a:t>
            </a:r>
            <a:r>
              <a:rPr lang="en-US" b="1">
                <a:solidFill>
                  <a:schemeClr val="tx1"/>
                </a:solidFill>
              </a:rPr>
              <a:t>Spiritual </a:t>
            </a:r>
          </a:p>
        </p:txBody>
      </p:sp>
      <p:sp>
        <p:nvSpPr>
          <p:cNvPr id="7176" name="Rectangle 7"/>
          <p:cNvSpPr>
            <a:spLocks noChangeArrowheads="1"/>
          </p:cNvSpPr>
          <p:nvPr/>
        </p:nvSpPr>
        <p:spPr bwMode="auto">
          <a:xfrm>
            <a:off x="2286000" y="3105150"/>
            <a:ext cx="4572000" cy="647700"/>
          </a:xfrm>
          <a:prstGeom prst="rect">
            <a:avLst/>
          </a:prstGeom>
          <a:noFill/>
          <a:ln w="9525">
            <a:noFill/>
            <a:miter lim="800000"/>
          </a:ln>
        </p:spPr>
        <p:txBody>
          <a:bodyPr>
            <a:spAutoFit/>
          </a:bodyPr>
          <a:lstStyle/>
          <a:p>
            <a:endParaRPr lang="en-US">
              <a:solidFill>
                <a:schemeClr val="tx1"/>
              </a:solidFill>
            </a:endParaRPr>
          </a:p>
          <a:p>
            <a:r>
              <a:rPr lang="en-US">
                <a:solidFill>
                  <a:schemeClr val="tx1"/>
                </a:solidFill>
              </a:rPr>
              <a:t> </a:t>
            </a:r>
            <a:r>
              <a:rPr lang="en-US" b="1">
                <a:solidFill>
                  <a:schemeClr val="tx1"/>
                </a:solidFill>
              </a:rPr>
              <a:t>Spiritual </a:t>
            </a:r>
          </a:p>
        </p:txBody>
      </p:sp>
      <p:sp>
        <p:nvSpPr>
          <p:cNvPr id="16" name="TextBox 15"/>
          <p:cNvSpPr txBox="1"/>
          <p:nvPr/>
        </p:nvSpPr>
        <p:spPr>
          <a:xfrm>
            <a:off x="4000496" y="1500174"/>
            <a:ext cx="4857784" cy="4524315"/>
          </a:xfrm>
          <a:prstGeom prst="rect">
            <a:avLst/>
          </a:prstGeom>
          <a:noFill/>
        </p:spPr>
        <p:txBody>
          <a:bodyPr wrap="square" rtlCol="0">
            <a:spAutoFit/>
          </a:bodyPr>
          <a:lstStyle/>
          <a:p>
            <a:pPr>
              <a:lnSpc>
                <a:spcPct val="150000"/>
              </a:lnSpc>
              <a:buFont typeface="Wingdings" panose="05000000000000000000" pitchFamily="2" charset="2"/>
              <a:buChar char="Ø"/>
            </a:pP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Counselor Corner</a:t>
            </a:r>
            <a:r>
              <a:rPr lang="en-US"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CN"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指导教师咨询角</a:t>
            </a:r>
            <a:endPar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Net Classroom.  </a:t>
            </a:r>
            <a:r>
              <a:rPr lang="zh-CN"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网络教室</a:t>
            </a:r>
            <a:endPar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Free Tutoring after school.</a:t>
            </a:r>
            <a:r>
              <a:rPr lang="zh-CN"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免费课后辅导</a:t>
            </a: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nSpc>
                <a:spcPct val="150000"/>
              </a:lnSpc>
              <a:buFont typeface="Wingdings" panose="05000000000000000000" pitchFamily="2" charset="2"/>
              <a:buChar char="Ø"/>
            </a:pP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College Visits. </a:t>
            </a:r>
            <a:r>
              <a:rPr lang="zh-CN"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大学参观访问</a:t>
            </a:r>
            <a:endPar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College Fair.  </a:t>
            </a:r>
            <a:r>
              <a:rPr lang="zh-CN"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大学见面会</a:t>
            </a:r>
            <a:endPar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20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Naviance</a:t>
            </a: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College Planning Software</a:t>
            </a:r>
          </a:p>
          <a:p>
            <a:pPr>
              <a:lnSpc>
                <a:spcPct val="150000"/>
              </a:lnSpc>
            </a:pP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20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Naviance</a:t>
            </a:r>
            <a:r>
              <a:rPr lang="en-US" altLang="zh-CN"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zh-CN"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大学规划软件</a:t>
            </a:r>
            <a:endPar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College Planning Guide.  </a:t>
            </a:r>
            <a:r>
              <a:rPr lang="zh-CN"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大学规划指导</a:t>
            </a:r>
            <a:endPar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buFont typeface="Wingdings" panose="05000000000000000000" pitchFamily="2" charset="2"/>
              <a:buChar char="Ø"/>
            </a:pPr>
            <a:r>
              <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Career Symposium.  </a:t>
            </a:r>
            <a:r>
              <a:rPr lang="zh-CN" alt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职业研讨会</a:t>
            </a:r>
            <a:endPar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en-US" sz="20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内容占位符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996" y="1365928"/>
            <a:ext cx="3746500" cy="4689698"/>
          </a:xfrm>
        </p:spPr>
      </p:pic>
      <p:sp>
        <p:nvSpPr>
          <p:cNvPr id="5" name="文本框 4"/>
          <p:cNvSpPr txBox="1"/>
          <p:nvPr/>
        </p:nvSpPr>
        <p:spPr>
          <a:xfrm>
            <a:off x="482600" y="71755"/>
            <a:ext cx="3289300"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Academic Administration</a:t>
            </a:r>
            <a:b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学术支持</a:t>
            </a:r>
          </a:p>
        </p:txBody>
      </p:sp>
    </p:spTree>
    <p:custDataLst>
      <p:tags r:id="rId1"/>
    </p:custData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AutoShape 4" descr="data:image/png;base64,iVBORw0KGgoAAAANSUhEUgAAAHMAAABzCAMAAACcnc3UAAAA8FBMVEX///+mHTEAAACIiIirHTIyAw1WWllXFR/6+vrw8PD39/f09PTq6urk5OSuHTLf39/U1NRwcHBpaWmvr6/JycmUmJe/v7+OjY5zeno6OTlZWFi3t7eenp53d3diYWGWlZWAf39jABJPTk5xABaKHi0YAACmpqaTHS4uLCx6HiszEheZDSVvDBx7Cx6CCx+cHS8bGxsVERIrAAB3ABNJGR+nCyc7AABGREQAFhVZAABqGiUAHx4ADg1HAA00RURFUE8mCg8pMjIgJyYXKyooGRtOLTBoAAA+HSE3KStJODpjUFJgQENYCxhHAABzZmhWAA1VRYYVAAAKEElEQVRoge2aCVPbShLHxyPF6L6R0K0otiww2HIwiDgkHC8h7+3m+P7fZnskW5aMQTLxpmq3+FeBhWnrp+np6elpQOhVr3rV/4w8at/yWpnx8M1+NYxbmf0DqbdPSQf9Dkx6r0z6lfnK/P9nSlvo9OPVK21Z0HT12R2YkiRNv/yYjKVCNF2+Xlw8fBlJtWeB93rfLs8Ls4vKTLo4nx1L5bPswDy5zq5tIwmucHZ3c7f4MLv5/Pmff/8rMnI8H15Ww5nj7DpzdbU0+36K76+ubudf+3pMzKY7MacxslSnehMn1aXqBuhosmKmrKvF/Op3tlqZ+WaMvHN6F+bYRxGvMas3A2V1xfuIYvTzpXdpB/m8xq5+abnVbSgUisrDbsyIDZk1U6uYrIoScc0MGAqtmWHFZFRkGrsw6d7FeSSG3NpTqlxjeqL+cAFGNH0xDvjtTOQj11A+gFk3pjT48lMV5KeZsqz9HA7o0eynqnANpllnmrz288txt71MGhKfKh7/BDMkPwiX0qVAfn6GCS/c3x2Zt66pFEwlIlFh6IwqGKFnqeyKKYvKD+lHYigMYfKsH1IUTHloQIxFBtyFIb4FM/FrR+b04eEykT3eF2JsIZRgBEysKZpbMoVk+O0TrL13Dz8sMp88UrFhwHoCJkqxWzJ1xcDfLqdd6wSaHlOyB7eXMdxFiFDAInKrcpyWYE1oErhgphbjRCbmyKNZYG2lzIrpPkDG2mGtWAWTsymETLdglsuFMFlrlRPGfjlOF7PwfMgCG8teMhPF3TEnlEwUpfAlFkxLVuFugoYolqqYEWFywAT/xohqMvUdmWHJVGB4UCs6wIxC50mmjkMr5lDUZCY7MxMBmFwawnQiSKm4XC6bTJYi6crFKcxojcmRZbwr0yuZ4FwS+zm3mk9gwtgqJsWXzBRhWI5+k7lrjveURCRMA8/gHjZXjFPkS2a0yTTTInTVJvNwshsTIqBg8hhci2yISh0crRS+5aJxxSx9G80E5KgogOfKU458TIO0HE522j/H+pKJDBG+pUjR8gxDmIgB7GX+inlBsRanISGHJ2JzNhAhmoq9FpihYO3CpKVqnKWy6gqYFlLHRXlCSwVzbeaIq6uCSU065wSp9+s9doGpVW/iNVMDZoIv3wLz7fuhx1r82iwWVlcsMFkTX/7qlPu0A+l9wjKQ2eUnmYhjk0/SJ0pgkBjWmHa1w7DgDgExvIm7MKO5hEnkPcGUiW9BDJbeE082mGl1RZhFmQTMoJVp3UrHWRAIwMy5xzczHGDq9399PKYHs35fBmZezeJ62oUcWYwBZgtpvn6mpxRiKEsvHijF1XM7jfMsS+0wNdXcdlRfS7NMoZB6NppCdPTG54EYGo4fl2bWTAkDR6UsKrZjM0TU2+mUluZRK9PFZQ0mZ7ClCGIhDc8MxXR13VU41gmQc1HVYGJKju5cIQVjgxdkRVEgllwbRWMwk26tVqaCpwWTyXNf9VVV1SgjsgJAAlNPElfVUL46LYwDFMziHGTbNhVSCXxREchXYUfSyDKWcNjKFPAILCcqBB3LsgKRpyIWBlpKlnnm7xUTSm/EEzswhKUBUW8Qi0IsyovTBaSLVuFj8Mjoo3ZUKfYRuqKsw6Us7bZiXvfXZhpkXP+ImHmFmXpdnAhIqdGm+wXJzKMJ6OzslOgAU9rb07eVFqPqvFI3+57Z/e81s9MBYY6w0M4M5qtR0CuNvp/SdfWaWr4rjRaL3qYZfYzbkWSB9jb1CLNdW8zohd2BqeN9HrSludqOhJ1y1H6r7kzc3u5Dy8DdlzqFLexIe+xi0APMtRO3B9GLmYu0HQgy8d6QkG2pTkwGD7Y6lx70nnA6LW1p4ZTCZjuQ6G7LhNJTenCFT6fji/F4DLlnKknjs8loTNbk9N0Qz0eDyZZPdcoIROHs8VPP7q5xLFiB2u9rRxR11H9/eRNR/Rv7Lr7pe1Ah4Zv+8NHH6HnekVluZw2NPqLEipmakd9Y657uG+jjY2atydMivNh001hDMZPXw95rrHXLZB3Uv9hEDrok+OUYTjaY9DgSIsbmazZhg0mZTIyuN8dJH3RJtqWMDeeOxucUMBvjbDIjkwnQFYRW82G7uxah67pzp8PPviaLFBO3MGXVvxvUh3mMWdRZ0e2aSZ8WxaJMMXDmFQMoPgwVnBwtS0iBVdjCt0UZa3yqPSx90l5mrqXgUfVZevBZkRUGmAGDPDvJMClCUFquPCt3yLJPTMZByiGV19PJqFt+X8mupQV68OsSe3JxMElEFKsIICwuMoySCozvLpn3Hybj+jAP7nZBwsZdiyIoOyaUsjwMcWXD1I0yqMzgsAtuZpbMu2bcTrtUfDXxV80lOqFgnMWM8Xbx4kPBDy8iLs9/W5j0wT3zDGGLqGHjmSeW2GSSfhXpari4qJm9x8xptwqhJvG6US1MDmGcpFezZAqZYpT3FCJMbWPSi3v+ecRjqbe9TWaRE/iUMBMt1+zlIU+HAYePmLsPE9ZjfaD0xJNDPi6ZEXzXeF10YUINuDGXKSUzrTEhaDsVJU8PlD4DJlvsKwLWSDcFeYqMXZhOAxkp94hJj3YM2lL1GQWm4pXMCA58aIZRCBOKDcVzcCYWechBX2rMzhtnU9R6jdLvEmA69dgPG0VHZADzpGJCplXQS8TfL//MTEsSYQpNZsN3KmHidVmE/RchSUAWWZc+fvMDJ0oiNJoRXoPpE2aM8bA4A0gH9ztsKE3FZO+mj//SFQOZidDYJZpMijDJY76hi/LARS+VjBcS7GVH5NrQhYa/vMZtLYMp/iXAJMzp8KWeJQoL7x7YN30emFk9Lki/v5pfJTU4Clnp18WUxOzdiz0LYuITMqG98UOimEnizLLUBqVpptqhCi+zWZZlaR57DuuhuzE5gEqL3bbNR5Kvi42UnhwqaUL6FXzR1xBFHXI7wxU/sjzpmWc6Ip0lMpntjZLnpZcHicmhiO08jx0n0FTV9/3AcJ0w8omiKFJV1ZFL5nTY3mtrk1/2i44QaU6Rzg3pzLAmHLdw2bEib8EX5F3CpL+lvzOZpXi7yLtXiWm6pkk6U551pN1kwLS8w0MLRFmFcpgGaX4tt9+zVeL1nIZF+uvDhw8PROfn787Ozg5u+idlS+bdUuNpET8dz2EtMjDkQHpTZ4ONN0j+Od6liH5WybYOw7b/Ixjg9n5iV4Wd2hqAjPaGJJvm9qP3BrJLK6i7/FYoIHc5KXSR2uLe/wKSuPf4mRYOROzv7CVPySIb21PIxR4jtq4Ez5/q1cz3ti43ZeAv023LsvftN3ev5yTYW8KXHszuxfbPvliMjw82GsMQPcHOB5PdpOOTUf2I0Jv/9hbdLjHGiyrZSoPbbD8bSYs8fDtYFtsL7HRuOv2exADPp1JPGp284Lz3Ypk2PpgucL6PmqCzGP2OFH5/Egni9D86yFe96lV/Rv8BXWsQQWHwFMsAAAAASUVORK5CYI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solidFill>
                <a:schemeClr val="tx1"/>
              </a:solidFill>
            </a:endParaRPr>
          </a:p>
        </p:txBody>
      </p:sp>
      <p:sp>
        <p:nvSpPr>
          <p:cNvPr id="49158" name="AutoShape 6" descr="Image result for Harvard Universi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solidFill>
                <a:schemeClr val="tx1"/>
              </a:solidFill>
            </a:endParaRPr>
          </a:p>
        </p:txBody>
      </p:sp>
      <p:pic>
        <p:nvPicPr>
          <p:cNvPr id="49160" name="Picture 8" descr="http://media.www.harvard.edu/user13/harvard_shield_wreath.png"/>
          <p:cNvPicPr>
            <a:picLocks noChangeAspect="1" noChangeArrowheads="1"/>
          </p:cNvPicPr>
          <p:nvPr/>
        </p:nvPicPr>
        <p:blipFill>
          <a:blip r:embed="rId3"/>
          <a:srcRect/>
          <a:stretch>
            <a:fillRect/>
          </a:stretch>
        </p:blipFill>
        <p:spPr bwMode="auto">
          <a:xfrm>
            <a:off x="5420792" y="1196752"/>
            <a:ext cx="1167432" cy="1231163"/>
          </a:xfrm>
          <a:prstGeom prst="rect">
            <a:avLst/>
          </a:prstGeom>
          <a:noFill/>
        </p:spPr>
      </p:pic>
      <p:sp>
        <p:nvSpPr>
          <p:cNvPr id="49162" name="AutoShape 10" descr="Image result for Stanford Universit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solidFill>
                <a:schemeClr val="tx1"/>
              </a:solidFill>
            </a:endParaRPr>
          </a:p>
        </p:txBody>
      </p:sp>
      <p:pic>
        <p:nvPicPr>
          <p:cNvPr id="49168" name="Picture 16" descr="https://upload.wikimedia.org/wikipedia/en/b/b8/Umichigan_color_seal.png"/>
          <p:cNvPicPr>
            <a:picLocks noChangeAspect="1" noChangeArrowheads="1"/>
          </p:cNvPicPr>
          <p:nvPr/>
        </p:nvPicPr>
        <p:blipFill>
          <a:blip r:embed="rId4" cstate="print"/>
          <a:srcRect/>
          <a:stretch>
            <a:fillRect/>
          </a:stretch>
        </p:blipFill>
        <p:spPr bwMode="auto">
          <a:xfrm>
            <a:off x="3814067" y="1196752"/>
            <a:ext cx="1250880" cy="1230374"/>
          </a:xfrm>
          <a:prstGeom prst="rect">
            <a:avLst/>
          </a:prstGeom>
          <a:noFill/>
        </p:spPr>
      </p:pic>
      <p:pic>
        <p:nvPicPr>
          <p:cNvPr id="49172" name="Picture 20" descr="https://upload.wikimedia.org/wikipedia/en/thumb/5/5b/Boston_College_Seal.svg/1024px-Boston_College_Seal.svg.png"/>
          <p:cNvPicPr>
            <a:picLocks noChangeAspect="1" noChangeArrowheads="1"/>
          </p:cNvPicPr>
          <p:nvPr/>
        </p:nvPicPr>
        <p:blipFill>
          <a:blip r:embed="rId5" cstate="print"/>
          <a:srcRect/>
          <a:stretch>
            <a:fillRect/>
          </a:stretch>
        </p:blipFill>
        <p:spPr bwMode="auto">
          <a:xfrm>
            <a:off x="525538" y="2753240"/>
            <a:ext cx="1150382" cy="1150382"/>
          </a:xfrm>
          <a:prstGeom prst="rect">
            <a:avLst/>
          </a:prstGeom>
          <a:noFill/>
        </p:spPr>
      </p:pic>
      <p:pic>
        <p:nvPicPr>
          <p:cNvPr id="49178" name="Picture 26" descr="https://images.signaturea.com/sa/assets/logos/page_seals/569_seal_foil.png"/>
          <p:cNvPicPr>
            <a:picLocks noChangeAspect="1" noChangeArrowheads="1"/>
          </p:cNvPicPr>
          <p:nvPr/>
        </p:nvPicPr>
        <p:blipFill>
          <a:blip r:embed="rId6"/>
          <a:srcRect/>
          <a:stretch>
            <a:fillRect/>
          </a:stretch>
        </p:blipFill>
        <p:spPr bwMode="auto">
          <a:xfrm>
            <a:off x="2233497" y="1196753"/>
            <a:ext cx="1230374" cy="1230374"/>
          </a:xfrm>
          <a:prstGeom prst="rect">
            <a:avLst/>
          </a:prstGeom>
          <a:noFill/>
        </p:spPr>
      </p:pic>
      <p:pic>
        <p:nvPicPr>
          <p:cNvPr id="49182" name="Picture 30" descr="http://www.whatibeproject.com/wp-content/uploads/2012/04/princeton-university.png"/>
          <p:cNvPicPr>
            <a:picLocks noChangeAspect="1" noChangeArrowheads="1"/>
          </p:cNvPicPr>
          <p:nvPr/>
        </p:nvPicPr>
        <p:blipFill>
          <a:blip r:embed="rId7" cstate="print"/>
          <a:srcRect/>
          <a:stretch>
            <a:fillRect/>
          </a:stretch>
        </p:blipFill>
        <p:spPr bwMode="auto">
          <a:xfrm>
            <a:off x="7020272" y="2689176"/>
            <a:ext cx="1130288" cy="1214446"/>
          </a:xfrm>
          <a:prstGeom prst="rect">
            <a:avLst/>
          </a:prstGeom>
          <a:noFill/>
        </p:spPr>
      </p:pic>
      <p:pic>
        <p:nvPicPr>
          <p:cNvPr id="49194" name="Picture 42" descr="http://enviroteam.berkeley.edu/images/UC%20Logo.png"/>
          <p:cNvPicPr>
            <a:picLocks noChangeAspect="1" noChangeArrowheads="1"/>
          </p:cNvPicPr>
          <p:nvPr/>
        </p:nvPicPr>
        <p:blipFill>
          <a:blip r:embed="rId8" cstate="print"/>
          <a:srcRect/>
          <a:stretch>
            <a:fillRect/>
          </a:stretch>
        </p:blipFill>
        <p:spPr bwMode="auto">
          <a:xfrm>
            <a:off x="5373778" y="2703394"/>
            <a:ext cx="1214446" cy="1214446"/>
          </a:xfrm>
          <a:prstGeom prst="rect">
            <a:avLst/>
          </a:prstGeom>
          <a:noFill/>
        </p:spPr>
      </p:pic>
      <p:pic>
        <p:nvPicPr>
          <p:cNvPr id="49196" name="Picture 44" descr="https://upload.wikimedia.org/wikipedia/en/thumb/4/42/UCSD_Seal.svg/1024px-UCSD_Seal.svg.png"/>
          <p:cNvPicPr>
            <a:picLocks noChangeAspect="1" noChangeArrowheads="1"/>
          </p:cNvPicPr>
          <p:nvPr/>
        </p:nvPicPr>
        <p:blipFill>
          <a:blip r:embed="rId9" cstate="print"/>
          <a:srcRect/>
          <a:stretch>
            <a:fillRect/>
          </a:stretch>
        </p:blipFill>
        <p:spPr bwMode="auto">
          <a:xfrm>
            <a:off x="3838006" y="2743189"/>
            <a:ext cx="1225899" cy="1225899"/>
          </a:xfrm>
          <a:prstGeom prst="rect">
            <a:avLst/>
          </a:prstGeom>
          <a:noFill/>
        </p:spPr>
      </p:pic>
      <p:pic>
        <p:nvPicPr>
          <p:cNvPr id="49198" name="Picture 46" descr="http://students.washington.edu/pes/Images/UW%20Seal.GIF"/>
          <p:cNvPicPr>
            <a:picLocks noChangeAspect="1" noChangeArrowheads="1"/>
          </p:cNvPicPr>
          <p:nvPr/>
        </p:nvPicPr>
        <p:blipFill>
          <a:blip r:embed="rId10"/>
          <a:srcRect/>
          <a:stretch>
            <a:fillRect/>
          </a:stretch>
        </p:blipFill>
        <p:spPr bwMode="auto">
          <a:xfrm>
            <a:off x="388557" y="1215159"/>
            <a:ext cx="1287363" cy="1211967"/>
          </a:xfrm>
          <a:prstGeom prst="rect">
            <a:avLst/>
          </a:prstGeom>
          <a:noFill/>
        </p:spPr>
      </p:pic>
      <p:pic>
        <p:nvPicPr>
          <p:cNvPr id="49200" name="Picture 48" descr="https://encrypted-tbn0.gstatic.com/images?q=tbn:ANd9GcStnNqUTSLvYsCzhSGUdNmCz1PGawfb9snnLeizCmZ3dSgcdiYX"/>
          <p:cNvPicPr>
            <a:picLocks noChangeAspect="1" noChangeArrowheads="1"/>
          </p:cNvPicPr>
          <p:nvPr/>
        </p:nvPicPr>
        <p:blipFill>
          <a:blip r:embed="rId11"/>
          <a:srcRect/>
          <a:stretch>
            <a:fillRect/>
          </a:stretch>
        </p:blipFill>
        <p:spPr bwMode="auto">
          <a:xfrm>
            <a:off x="2233497" y="2736892"/>
            <a:ext cx="1362631" cy="1180948"/>
          </a:xfrm>
          <a:prstGeom prst="rect">
            <a:avLst/>
          </a:prstGeom>
          <a:noFill/>
        </p:spPr>
      </p:pic>
      <p:pic>
        <p:nvPicPr>
          <p:cNvPr id="49202" name="Picture 50" descr="http://www.books-not-bombs.com/content/images/schools/uchicago.jpg"/>
          <p:cNvPicPr>
            <a:picLocks noChangeAspect="1" noChangeArrowheads="1"/>
          </p:cNvPicPr>
          <p:nvPr/>
        </p:nvPicPr>
        <p:blipFill>
          <a:blip r:embed="rId12"/>
          <a:srcRect/>
          <a:stretch>
            <a:fillRect/>
          </a:stretch>
        </p:blipFill>
        <p:spPr bwMode="auto">
          <a:xfrm>
            <a:off x="6960430" y="1290909"/>
            <a:ext cx="1174269" cy="1060466"/>
          </a:xfrm>
          <a:prstGeom prst="rect">
            <a:avLst/>
          </a:prstGeom>
          <a:noFill/>
        </p:spPr>
      </p:pic>
      <p:sp>
        <p:nvSpPr>
          <p:cNvPr id="5" name="文本框 4"/>
          <p:cNvSpPr txBox="1"/>
          <p:nvPr/>
        </p:nvSpPr>
        <p:spPr>
          <a:xfrm>
            <a:off x="228600" y="8890"/>
            <a:ext cx="348551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College/UniversityAcceptance </a:t>
            </a:r>
            <a:b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2000" b="1" kern="0" dirty="0" err="1">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毕业生就读大学</a:t>
            </a:r>
            <a:endPar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
        <p:nvSpPr>
          <p:cNvPr id="2" name="文本框 1">
            <a:extLst>
              <a:ext uri="{FF2B5EF4-FFF2-40B4-BE49-F238E27FC236}">
                <a16:creationId xmlns:a16="http://schemas.microsoft.com/office/drawing/2014/main" id="{855ADFBC-CC6F-B842-B8E9-2D1A61E5CE8B}"/>
              </a:ext>
            </a:extLst>
          </p:cNvPr>
          <p:cNvSpPr txBox="1"/>
          <p:nvPr/>
        </p:nvSpPr>
        <p:spPr>
          <a:xfrm>
            <a:off x="537758" y="4257274"/>
            <a:ext cx="2569318" cy="2585323"/>
          </a:xfrm>
          <a:prstGeom prst="rect">
            <a:avLst/>
          </a:prstGeom>
          <a:noFill/>
        </p:spPr>
        <p:txBody>
          <a:bodyPr wrap="square" rtlCol="0">
            <a:spAutoFit/>
          </a:bodyPr>
          <a:lstStyle/>
          <a:p>
            <a:r>
              <a:rPr kumimoji="1" lang="zh-CN" altLang="en-US" dirty="0">
                <a:latin typeface="Microsoft YaHei" panose="020B0503020204020204" pitchFamily="34" charset="-122"/>
                <a:ea typeface="Microsoft YaHei" panose="020B0503020204020204" pitchFamily="34" charset="-122"/>
              </a:rPr>
              <a:t>哈佛大学</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普林斯顿大学</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哥伦比亚大学</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芝加哥大学</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密歇根大学安娜堡分校</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杜克大学      </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宾夕法尼亚大学</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达特茅斯学院</a:t>
            </a:r>
            <a:endParaRPr kumimoji="1" lang="en-US" altLang="zh-CN" dirty="0">
              <a:latin typeface="Microsoft YaHei" panose="020B0503020204020204" pitchFamily="34" charset="-122"/>
              <a:ea typeface="Microsoft YaHei" panose="020B0503020204020204" pitchFamily="34" charset="-122"/>
            </a:endParaRPr>
          </a:p>
          <a:p>
            <a:endParaRPr kumimoji="1" lang="zh-CN" altLang="en-US" dirty="0">
              <a:latin typeface="Microsoft YaHei" panose="020B0503020204020204" pitchFamily="34" charset="-122"/>
              <a:ea typeface="Microsoft YaHei" panose="020B0503020204020204" pitchFamily="34" charset="-122"/>
            </a:endParaRPr>
          </a:p>
        </p:txBody>
      </p:sp>
      <p:sp>
        <p:nvSpPr>
          <p:cNvPr id="3" name="文本框 2">
            <a:extLst>
              <a:ext uri="{FF2B5EF4-FFF2-40B4-BE49-F238E27FC236}">
                <a16:creationId xmlns:a16="http://schemas.microsoft.com/office/drawing/2014/main" id="{AD80584B-9067-654E-B8C2-67BBC46EFA3E}"/>
              </a:ext>
            </a:extLst>
          </p:cNvPr>
          <p:cNvSpPr txBox="1"/>
          <p:nvPr/>
        </p:nvSpPr>
        <p:spPr>
          <a:xfrm>
            <a:off x="3172024" y="4257274"/>
            <a:ext cx="2248768" cy="2308324"/>
          </a:xfrm>
          <a:prstGeom prst="rect">
            <a:avLst/>
          </a:prstGeom>
          <a:noFill/>
        </p:spPr>
        <p:txBody>
          <a:bodyPr wrap="square" rtlCol="0">
            <a:spAutoFit/>
          </a:bodyPr>
          <a:lstStyle/>
          <a:p>
            <a:r>
              <a:rPr kumimoji="1" lang="zh-CN" altLang="en-US" dirty="0">
                <a:latin typeface="Microsoft YaHei" panose="020B0503020204020204" pitchFamily="34" charset="-122"/>
                <a:ea typeface="Microsoft YaHei" panose="020B0503020204020204" pitchFamily="34" charset="-122"/>
              </a:rPr>
              <a:t>西点军校</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西北大学      </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圣母大学      </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华盛顿大学</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布朗大学</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纽约大学</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波士顿学院</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宾州州立大学</a:t>
            </a:r>
            <a:endParaRPr kumimoji="1" lang="en-US" altLang="zh-CN" dirty="0">
              <a:latin typeface="Microsoft YaHei" panose="020B0503020204020204" pitchFamily="34" charset="-122"/>
              <a:ea typeface="Microsoft YaHei" panose="020B0503020204020204" pitchFamily="34" charset="-122"/>
            </a:endParaRPr>
          </a:p>
        </p:txBody>
      </p:sp>
      <p:sp>
        <p:nvSpPr>
          <p:cNvPr id="4" name="文本框 3">
            <a:extLst>
              <a:ext uri="{FF2B5EF4-FFF2-40B4-BE49-F238E27FC236}">
                <a16:creationId xmlns:a16="http://schemas.microsoft.com/office/drawing/2014/main" id="{FE3F0072-DC33-EF4F-8EA9-C0C31BD2ED3C}"/>
              </a:ext>
            </a:extLst>
          </p:cNvPr>
          <p:cNvSpPr txBox="1"/>
          <p:nvPr/>
        </p:nvSpPr>
        <p:spPr>
          <a:xfrm>
            <a:off x="5345922" y="4246893"/>
            <a:ext cx="3168352" cy="2308324"/>
          </a:xfrm>
          <a:prstGeom prst="rect">
            <a:avLst/>
          </a:prstGeom>
          <a:noFill/>
        </p:spPr>
        <p:txBody>
          <a:bodyPr wrap="square" rtlCol="0">
            <a:spAutoFit/>
          </a:bodyPr>
          <a:lstStyle/>
          <a:p>
            <a:r>
              <a:rPr kumimoji="1" lang="zh-CN" altLang="en-US" dirty="0">
                <a:latin typeface="Microsoft YaHei" panose="020B0503020204020204" pitchFamily="34" charset="-122"/>
                <a:ea typeface="Microsoft YaHei" panose="020B0503020204020204" pitchFamily="34" charset="-122"/>
              </a:rPr>
              <a:t>加州大学伯克利分校      </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波士顿大学 </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南加州大学      </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康涅狄格大学</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加利福尼亚大学圣芭芭拉分校      </a:t>
            </a:r>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威斯康星大学麦迪逊分校</a:t>
            </a:r>
            <a:endParaRPr kumimoji="1" lang="en-US" altLang="zh-CN" dirty="0">
              <a:latin typeface="Microsoft YaHei" panose="020B0503020204020204" pitchFamily="34" charset="-122"/>
              <a:ea typeface="Microsoft YaHei" panose="020B0503020204020204" pitchFamily="34" charset="-122"/>
            </a:endParaRPr>
          </a:p>
          <a:p>
            <a:endParaRPr kumimoji="1" lang="en-US" altLang="zh-CN" dirty="0">
              <a:latin typeface="Microsoft YaHei" panose="020B0503020204020204" pitchFamily="34" charset="-122"/>
              <a:ea typeface="Microsoft YaHei" panose="020B0503020204020204" pitchFamily="34" charset="-122"/>
            </a:endParaRPr>
          </a:p>
          <a:p>
            <a:r>
              <a:rPr kumimoji="1" lang="zh-CN" altLang="en-US" dirty="0">
                <a:latin typeface="Microsoft YaHei" panose="020B0503020204020204" pitchFamily="34" charset="-122"/>
                <a:ea typeface="Microsoft YaHei" panose="020B0503020204020204" pitchFamily="34" charset="-122"/>
              </a:rPr>
              <a:t>等多所美国排名前</a:t>
            </a:r>
            <a:r>
              <a:rPr kumimoji="1" lang="en-US" altLang="zh-CN" dirty="0">
                <a:latin typeface="Microsoft YaHei" panose="020B0503020204020204" pitchFamily="34" charset="-122"/>
                <a:ea typeface="Microsoft YaHei" panose="020B0503020204020204" pitchFamily="34" charset="-122"/>
              </a:rPr>
              <a:t>60</a:t>
            </a:r>
            <a:r>
              <a:rPr kumimoji="1" lang="zh-CN" altLang="en-US" dirty="0">
                <a:latin typeface="Microsoft YaHei" panose="020B0503020204020204" pitchFamily="34" charset="-122"/>
                <a:ea typeface="Microsoft YaHei" panose="020B0503020204020204" pitchFamily="34" charset="-122"/>
              </a:rPr>
              <a:t>院校</a:t>
            </a:r>
            <a:r>
              <a:rPr kumimoji="1" lang="en-US" altLang="zh-CN" dirty="0">
                <a:latin typeface="Microsoft YaHei" panose="020B0503020204020204" pitchFamily="34" charset="-122"/>
                <a:ea typeface="Microsoft YaHei" panose="020B0503020204020204" pitchFamily="34" charset="-122"/>
              </a:rPr>
              <a:t>…</a:t>
            </a:r>
          </a:p>
        </p:txBody>
      </p:sp>
    </p:spTree>
    <p:custDataLst>
      <p:tags r:id="rId1"/>
    </p:custData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G:\UCSE Info\硬盘备份-美国学校\5MI州 St.Mary's Preparatory\图片 - MI州 St.Mary's Preparatory\图片21.png"/>
          <p:cNvPicPr>
            <a:picLocks noChangeAspect="1" noChangeArrowheads="1"/>
          </p:cNvPicPr>
          <p:nvPr/>
        </p:nvPicPr>
        <p:blipFill>
          <a:blip r:embed="rId4"/>
          <a:srcRect/>
          <a:stretch>
            <a:fillRect/>
          </a:stretch>
        </p:blipFill>
        <p:spPr bwMode="auto">
          <a:xfrm>
            <a:off x="6591928" y="1980465"/>
            <a:ext cx="2462201" cy="3698833"/>
          </a:xfrm>
          <a:prstGeom prst="rect">
            <a:avLst/>
          </a:prstGeom>
          <a:noFill/>
        </p:spPr>
      </p:pic>
      <p:pic>
        <p:nvPicPr>
          <p:cNvPr id="8194" name="Picture 2" descr="G:\UCSE Info\硬盘备份-美国学校\5MI州 St.Mary's Preparatory\图片 - MI州 St.Mary's Preparatory\Field%20Day%201193.jpg"/>
          <p:cNvPicPr>
            <a:picLocks noChangeAspect="1" noChangeArrowheads="1"/>
          </p:cNvPicPr>
          <p:nvPr/>
        </p:nvPicPr>
        <p:blipFill>
          <a:blip r:embed="rId5"/>
          <a:srcRect/>
          <a:stretch>
            <a:fillRect/>
          </a:stretch>
        </p:blipFill>
        <p:spPr bwMode="auto">
          <a:xfrm>
            <a:off x="2465120" y="3779937"/>
            <a:ext cx="2822685" cy="1898162"/>
          </a:xfrm>
          <a:prstGeom prst="rect">
            <a:avLst/>
          </a:prstGeom>
          <a:noFill/>
        </p:spPr>
      </p:pic>
      <p:sp>
        <p:nvSpPr>
          <p:cNvPr id="24" name="矩形 23"/>
          <p:cNvSpPr/>
          <p:nvPr/>
        </p:nvSpPr>
        <p:spPr>
          <a:xfrm>
            <a:off x="5328086" y="1980465"/>
            <a:ext cx="1221801" cy="4400863"/>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solidFill>
                <a:schemeClr val="tx1"/>
              </a:solidFill>
            </a:endParaRPr>
          </a:p>
        </p:txBody>
      </p:sp>
      <p:sp>
        <p:nvSpPr>
          <p:cNvPr id="21" name="椭圆 20"/>
          <p:cNvSpPr/>
          <p:nvPr/>
        </p:nvSpPr>
        <p:spPr>
          <a:xfrm>
            <a:off x="5867392" y="834596"/>
            <a:ext cx="1697840" cy="1697840"/>
          </a:xfrm>
          <a:prstGeom prst="ellipse">
            <a:avLst/>
          </a:prstGeom>
          <a:solidFill>
            <a:srgbClr val="C00000"/>
          </a:solidFill>
          <a:ln w="76200" cmpd="tri">
            <a:solidFill>
              <a:schemeClr val="bg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1050">
              <a:ln w="76200" cmpd="tri">
                <a:solidFill>
                  <a:schemeClr val="tx1"/>
                </a:solidFill>
              </a:ln>
              <a:solidFill>
                <a:schemeClr val="tx1"/>
              </a:solidFill>
              <a:effectLst>
                <a:outerShdw blurRad="60007" dist="310007" dir="7680000" sy="30000" kx="1300200" algn="ctr" rotWithShape="0">
                  <a:prstClr val="black">
                    <a:alpha val="32000"/>
                  </a:prstClr>
                </a:outerShdw>
              </a:effectLst>
            </a:endParaRPr>
          </a:p>
        </p:txBody>
      </p:sp>
      <p:sp>
        <p:nvSpPr>
          <p:cNvPr id="2" name="Title 1"/>
          <p:cNvSpPr>
            <a:spLocks noGrp="1"/>
          </p:cNvSpPr>
          <p:nvPr>
            <p:ph type="title"/>
          </p:nvPr>
        </p:nvSpPr>
        <p:spPr>
          <a:xfrm>
            <a:off x="5899232" y="1709388"/>
            <a:ext cx="1704590" cy="557254"/>
          </a:xfrm>
        </p:spPr>
        <p:txBody>
          <a:bodyPr>
            <a:noAutofit/>
          </a:bodyPr>
          <a:lstStyle/>
          <a:p>
            <a:pPr algn="ctr"/>
            <a:r>
              <a:rPr lang="zh-CN" altLang="en-US" sz="2100" b="1" dirty="0">
                <a:solidFill>
                  <a:schemeClr val="bg1"/>
                </a:solidFill>
                <a:latin typeface="微软雅黑" panose="020B0503020204020204" pitchFamily="34" charset="-122"/>
                <a:ea typeface="微软雅黑" panose="020B0503020204020204" pitchFamily="34" charset="-122"/>
                <a:cs typeface="+mn-cs"/>
              </a:rPr>
              <a:t>运动</a:t>
            </a:r>
          </a:p>
        </p:txBody>
      </p:sp>
      <p:sp>
        <p:nvSpPr>
          <p:cNvPr id="3" name="矩形 2"/>
          <p:cNvSpPr/>
          <p:nvPr/>
        </p:nvSpPr>
        <p:spPr>
          <a:xfrm>
            <a:off x="5828802" y="1170080"/>
            <a:ext cx="1710962" cy="600164"/>
          </a:xfrm>
          <a:prstGeom prst="rect">
            <a:avLst/>
          </a:prstGeom>
        </p:spPr>
        <p:txBody>
          <a:bodyPr wrap="square">
            <a:spAutoFit/>
          </a:bodyPr>
          <a:lstStyle/>
          <a:p>
            <a:pPr algn="r"/>
            <a:r>
              <a:rPr lang="en-US" altLang="zh-CN" sz="3300" b="1" dirty="0">
                <a:solidFill>
                  <a:schemeClr val="bg1"/>
                </a:solidFill>
                <a:latin typeface="微软雅黑" panose="020B0503020204020204" pitchFamily="34" charset="-122"/>
                <a:ea typeface="微软雅黑" panose="020B0503020204020204" pitchFamily="34" charset="-122"/>
              </a:rPr>
              <a:t>Sport</a:t>
            </a:r>
            <a:r>
              <a:rPr lang="en-US" altLang="en-US" sz="3300" b="1" dirty="0">
                <a:solidFill>
                  <a:schemeClr val="bg1"/>
                </a:solidFill>
                <a:latin typeface="微软雅黑" panose="020B0503020204020204" pitchFamily="34" charset="-122"/>
                <a:ea typeface="微软雅黑" panose="020B0503020204020204" pitchFamily="34" charset="-122"/>
              </a:rPr>
              <a:t>s</a:t>
            </a:r>
          </a:p>
        </p:txBody>
      </p:sp>
      <p:sp>
        <p:nvSpPr>
          <p:cNvPr id="10" name="矩形 9"/>
          <p:cNvSpPr/>
          <p:nvPr/>
        </p:nvSpPr>
        <p:spPr>
          <a:xfrm>
            <a:off x="5505436" y="3866543"/>
            <a:ext cx="1342522" cy="2708434"/>
          </a:xfrm>
          <a:prstGeom prst="rect">
            <a:avLst/>
          </a:prstGeom>
        </p:spPr>
        <p:txBody>
          <a:bodyPr wrap="square">
            <a:spAutoFit/>
          </a:bodyPr>
          <a:lstStyle/>
          <a:p>
            <a:pPr>
              <a:spcAft>
                <a:spcPts val="300"/>
              </a:spcAft>
            </a:pPr>
            <a:r>
              <a:rPr lang="en-US" sz="900" dirty="0">
                <a:solidFill>
                  <a:schemeClr val="bg1"/>
                </a:solidFill>
                <a:ea typeface="微软雅黑 Light" panose="020B0502040204020203" pitchFamily="34" charset="-122"/>
              </a:rPr>
              <a:t>Golf </a:t>
            </a:r>
            <a:endParaRPr lang="zh-CN" altLang="en-US" sz="900" dirty="0">
              <a:solidFill>
                <a:schemeClr val="bg1"/>
              </a:solidFill>
              <a:ea typeface="微软雅黑 Light" panose="020B0502040204020203" pitchFamily="34" charset="-122"/>
            </a:endParaRPr>
          </a:p>
          <a:p>
            <a:pPr>
              <a:spcAft>
                <a:spcPts val="300"/>
              </a:spcAft>
            </a:pPr>
            <a:r>
              <a:rPr lang="en-US" sz="900" dirty="0">
                <a:solidFill>
                  <a:schemeClr val="bg1"/>
                </a:solidFill>
                <a:ea typeface="微软雅黑 Light" panose="020B0502040204020203" pitchFamily="34" charset="-122"/>
              </a:rPr>
              <a:t>Crew</a:t>
            </a:r>
            <a:endParaRPr lang="zh-CN" altLang="en-US" sz="900" dirty="0">
              <a:solidFill>
                <a:schemeClr val="bg1"/>
              </a:solidFill>
              <a:ea typeface="微软雅黑 Light" panose="020B0502040204020203" pitchFamily="34" charset="-122"/>
            </a:endParaRPr>
          </a:p>
          <a:p>
            <a:pPr>
              <a:spcAft>
                <a:spcPts val="300"/>
              </a:spcAft>
            </a:pPr>
            <a:r>
              <a:rPr lang="en-US" sz="900" dirty="0">
                <a:solidFill>
                  <a:schemeClr val="bg1"/>
                </a:solidFill>
                <a:ea typeface="微软雅黑 Light" panose="020B0502040204020203" pitchFamily="34" charset="-122"/>
              </a:rPr>
              <a:t>Soccer</a:t>
            </a:r>
            <a:endParaRPr lang="zh-CN" altLang="en-US" sz="900" dirty="0">
              <a:solidFill>
                <a:schemeClr val="bg1"/>
              </a:solidFill>
              <a:ea typeface="微软雅黑 Light" panose="020B0502040204020203" pitchFamily="34" charset="-122"/>
            </a:endParaRPr>
          </a:p>
          <a:p>
            <a:pPr>
              <a:spcAft>
                <a:spcPts val="300"/>
              </a:spcAft>
            </a:pPr>
            <a:r>
              <a:rPr lang="en-US" sz="900" dirty="0">
                <a:solidFill>
                  <a:schemeClr val="bg1"/>
                </a:solidFill>
                <a:ea typeface="微软雅黑 Light" panose="020B0502040204020203" pitchFamily="34" charset="-122"/>
              </a:rPr>
              <a:t>Baseball</a:t>
            </a:r>
            <a:endParaRPr lang="zh-CN" altLang="en-US" sz="900" dirty="0">
              <a:solidFill>
                <a:schemeClr val="bg1"/>
              </a:solidFill>
              <a:ea typeface="微软雅黑 Light" panose="020B0502040204020203" pitchFamily="34" charset="-122"/>
            </a:endParaRPr>
          </a:p>
          <a:p>
            <a:pPr>
              <a:spcAft>
                <a:spcPts val="300"/>
              </a:spcAft>
            </a:pPr>
            <a:r>
              <a:rPr lang="en-US" sz="900" dirty="0">
                <a:solidFill>
                  <a:schemeClr val="bg1"/>
                </a:solidFill>
                <a:ea typeface="微软雅黑 Light" panose="020B0502040204020203" pitchFamily="34" charset="-122"/>
              </a:rPr>
              <a:t>Wrestling</a:t>
            </a:r>
            <a:endParaRPr lang="zh-CN" altLang="en-US" sz="900" dirty="0">
              <a:solidFill>
                <a:schemeClr val="bg1"/>
              </a:solidFill>
              <a:ea typeface="微软雅黑 Light" panose="020B0502040204020203" pitchFamily="34" charset="-122"/>
            </a:endParaRPr>
          </a:p>
          <a:p>
            <a:pPr>
              <a:spcAft>
                <a:spcPts val="300"/>
              </a:spcAft>
            </a:pPr>
            <a:r>
              <a:rPr lang="en-US" sz="900" dirty="0">
                <a:solidFill>
                  <a:schemeClr val="bg1"/>
                </a:solidFill>
                <a:ea typeface="微软雅黑 Light" panose="020B0502040204020203" pitchFamily="34" charset="-122"/>
              </a:rPr>
              <a:t>Lacrosse </a:t>
            </a:r>
            <a:endParaRPr lang="zh-CN" altLang="en-US" sz="900" dirty="0">
              <a:solidFill>
                <a:schemeClr val="bg1"/>
              </a:solidFill>
              <a:ea typeface="微软雅黑 Light" panose="020B0502040204020203" pitchFamily="34" charset="-122"/>
            </a:endParaRPr>
          </a:p>
          <a:p>
            <a:pPr>
              <a:spcAft>
                <a:spcPts val="300"/>
              </a:spcAft>
            </a:pPr>
            <a:r>
              <a:rPr lang="en-US" sz="900" dirty="0">
                <a:solidFill>
                  <a:schemeClr val="bg1"/>
                </a:solidFill>
                <a:ea typeface="微软雅黑 Light" panose="020B0502040204020203" pitchFamily="34" charset="-122"/>
              </a:rPr>
              <a:t>Basketball</a:t>
            </a:r>
            <a:endParaRPr lang="zh-CN" altLang="en-US" sz="900" dirty="0">
              <a:solidFill>
                <a:schemeClr val="bg1"/>
              </a:solidFill>
              <a:ea typeface="微软雅黑 Light" panose="020B0502040204020203" pitchFamily="34" charset="-122"/>
            </a:endParaRPr>
          </a:p>
          <a:p>
            <a:pPr>
              <a:spcAft>
                <a:spcPts val="300"/>
              </a:spcAft>
            </a:pPr>
            <a:r>
              <a:rPr lang="en-US" sz="900" dirty="0">
                <a:solidFill>
                  <a:schemeClr val="bg1"/>
                </a:solidFill>
                <a:ea typeface="微软雅黑 Light" panose="020B0502040204020203" pitchFamily="34" charset="-122"/>
              </a:rPr>
              <a:t>Football (USA)</a:t>
            </a:r>
            <a:endParaRPr lang="zh-CN" altLang="en-US" sz="900" dirty="0">
              <a:solidFill>
                <a:schemeClr val="bg1"/>
              </a:solidFill>
              <a:ea typeface="微软雅黑 Light" panose="020B0502040204020203" pitchFamily="34" charset="-122"/>
            </a:endParaRPr>
          </a:p>
          <a:p>
            <a:pPr>
              <a:spcAft>
                <a:spcPts val="300"/>
              </a:spcAft>
            </a:pPr>
            <a:r>
              <a:rPr lang="en-US" sz="900" dirty="0">
                <a:solidFill>
                  <a:schemeClr val="bg1"/>
                </a:solidFill>
                <a:ea typeface="微软雅黑 Light" panose="020B0502040204020203" pitchFamily="34" charset="-122"/>
              </a:rPr>
              <a:t>Track &amp; Field</a:t>
            </a:r>
            <a:endParaRPr lang="zh-CN" altLang="en-US" sz="900" dirty="0">
              <a:solidFill>
                <a:schemeClr val="bg1"/>
              </a:solidFill>
              <a:ea typeface="微软雅黑 Light" panose="020B0502040204020203" pitchFamily="34" charset="-122"/>
            </a:endParaRPr>
          </a:p>
          <a:p>
            <a:pPr>
              <a:spcAft>
                <a:spcPts val="300"/>
              </a:spcAft>
            </a:pPr>
            <a:r>
              <a:rPr lang="en-US" sz="900" dirty="0">
                <a:solidFill>
                  <a:schemeClr val="bg1"/>
                </a:solidFill>
                <a:ea typeface="微软雅黑 Light" panose="020B0502040204020203" pitchFamily="34" charset="-122"/>
              </a:rPr>
              <a:t>Cross-Country</a:t>
            </a:r>
          </a:p>
          <a:p>
            <a:pPr>
              <a:spcAft>
                <a:spcPts val="300"/>
              </a:spcAft>
            </a:pPr>
            <a:r>
              <a:rPr lang="en-US" sz="900" dirty="0">
                <a:solidFill>
                  <a:schemeClr val="bg1"/>
                </a:solidFill>
                <a:ea typeface="微软雅黑 Light" panose="020B0502040204020203" pitchFamily="34" charset="-122"/>
              </a:rPr>
              <a:t>Hockey</a:t>
            </a:r>
          </a:p>
          <a:p>
            <a:pPr>
              <a:spcAft>
                <a:spcPts val="300"/>
              </a:spcAft>
            </a:pPr>
            <a:r>
              <a:rPr lang="en-US" sz="900" dirty="0">
                <a:solidFill>
                  <a:schemeClr val="bg1"/>
                </a:solidFill>
                <a:ea typeface="微软雅黑 Light" panose="020B0502040204020203" pitchFamily="34" charset="-122"/>
              </a:rPr>
              <a:t>Bowling</a:t>
            </a:r>
          </a:p>
          <a:p>
            <a:pPr>
              <a:spcAft>
                <a:spcPts val="300"/>
              </a:spcAft>
            </a:pPr>
            <a:r>
              <a:rPr lang="en-US" sz="900" dirty="0">
                <a:solidFill>
                  <a:schemeClr val="bg1"/>
                </a:solidFill>
                <a:ea typeface="微软雅黑 Light" panose="020B0502040204020203" pitchFamily="34" charset="-122"/>
              </a:rPr>
              <a:t>Snowboarding</a:t>
            </a:r>
          </a:p>
          <a:p>
            <a:pPr>
              <a:spcAft>
                <a:spcPts val="300"/>
              </a:spcAft>
            </a:pPr>
            <a:r>
              <a:rPr lang="en-US" sz="900" dirty="0">
                <a:solidFill>
                  <a:schemeClr val="bg1"/>
                </a:solidFill>
                <a:ea typeface="微软雅黑 Light" panose="020B0502040204020203" pitchFamily="34" charset="-122"/>
              </a:rPr>
              <a:t>Skiing</a:t>
            </a:r>
          </a:p>
          <a:p>
            <a:pPr>
              <a:spcAft>
                <a:spcPts val="300"/>
              </a:spcAft>
            </a:pPr>
            <a:endParaRPr lang="en-US" altLang="en-US" sz="900" dirty="0">
              <a:solidFill>
                <a:schemeClr val="bg1"/>
              </a:solidFill>
              <a:ea typeface="微软雅黑 Light" panose="020B0502040204020203" pitchFamily="34" charset="-122"/>
            </a:endParaRPr>
          </a:p>
        </p:txBody>
      </p:sp>
      <p:sp>
        <p:nvSpPr>
          <p:cNvPr id="11" name="矩形 10"/>
          <p:cNvSpPr/>
          <p:nvPr/>
        </p:nvSpPr>
        <p:spPr>
          <a:xfrm>
            <a:off x="5035353" y="1980328"/>
            <a:ext cx="1430079" cy="1962076"/>
          </a:xfrm>
          <a:prstGeom prst="rect">
            <a:avLst/>
          </a:prstGeom>
        </p:spPr>
        <p:txBody>
          <a:bodyPr wrap="square">
            <a:spAutoFit/>
          </a:bodyPr>
          <a:lstStyle/>
          <a:p>
            <a:pPr lvl="1">
              <a:lnSpc>
                <a:spcPct val="150000"/>
              </a:lnSpc>
            </a:pPr>
            <a:r>
              <a:rPr lang="zh-CN" altLang="en-US" sz="900" dirty="0">
                <a:solidFill>
                  <a:schemeClr val="bg1"/>
                </a:solidFill>
                <a:ea typeface="微软雅黑 Light" panose="020B0502040204020203" pitchFamily="34" charset="-122"/>
              </a:rPr>
              <a:t>棒球</a:t>
            </a:r>
          </a:p>
          <a:p>
            <a:pPr lvl="1">
              <a:lnSpc>
                <a:spcPct val="150000"/>
              </a:lnSpc>
            </a:pPr>
            <a:r>
              <a:rPr lang="zh-CN" altLang="en-US" sz="900" dirty="0">
                <a:solidFill>
                  <a:schemeClr val="bg1"/>
                </a:solidFill>
                <a:ea typeface="微软雅黑 Light" panose="020B0502040204020203" pitchFamily="34" charset="-122"/>
              </a:rPr>
              <a:t>篮球</a:t>
            </a:r>
          </a:p>
          <a:p>
            <a:pPr lvl="1">
              <a:lnSpc>
                <a:spcPct val="150000"/>
              </a:lnSpc>
            </a:pPr>
            <a:r>
              <a:rPr lang="zh-CN" altLang="en-US" sz="900" dirty="0">
                <a:solidFill>
                  <a:schemeClr val="bg1"/>
                </a:solidFill>
                <a:ea typeface="微软雅黑 Light" panose="020B0502040204020203" pitchFamily="34" charset="-122"/>
              </a:rPr>
              <a:t>越野</a:t>
            </a:r>
          </a:p>
          <a:p>
            <a:pPr lvl="1">
              <a:lnSpc>
                <a:spcPct val="150000"/>
              </a:lnSpc>
            </a:pPr>
            <a:r>
              <a:rPr lang="zh-CN" altLang="en-US" sz="900" dirty="0">
                <a:solidFill>
                  <a:schemeClr val="bg1"/>
                </a:solidFill>
                <a:ea typeface="微软雅黑 Light" panose="020B0502040204020203" pitchFamily="34" charset="-122"/>
              </a:rPr>
              <a:t>田径</a:t>
            </a:r>
          </a:p>
          <a:p>
            <a:pPr lvl="1">
              <a:lnSpc>
                <a:spcPct val="150000"/>
              </a:lnSpc>
            </a:pPr>
            <a:r>
              <a:rPr lang="zh-CN" altLang="en-US" sz="900" dirty="0">
                <a:solidFill>
                  <a:schemeClr val="bg1"/>
                </a:solidFill>
                <a:ea typeface="微软雅黑 Light" panose="020B0502040204020203" pitchFamily="34" charset="-122"/>
              </a:rPr>
              <a:t>摔跤</a:t>
            </a:r>
          </a:p>
          <a:p>
            <a:pPr lvl="1">
              <a:lnSpc>
                <a:spcPct val="150000"/>
              </a:lnSpc>
            </a:pPr>
            <a:r>
              <a:rPr lang="zh-CN" altLang="en-US" sz="900" dirty="0">
                <a:solidFill>
                  <a:schemeClr val="bg1"/>
                </a:solidFill>
                <a:ea typeface="微软雅黑 Light" panose="020B0502040204020203" pitchFamily="34" charset="-122"/>
              </a:rPr>
              <a:t>美式足球</a:t>
            </a:r>
          </a:p>
          <a:p>
            <a:pPr lvl="1">
              <a:lnSpc>
                <a:spcPct val="150000"/>
              </a:lnSpc>
            </a:pPr>
            <a:r>
              <a:rPr lang="zh-CN" altLang="en-US" sz="900" dirty="0">
                <a:solidFill>
                  <a:schemeClr val="bg1"/>
                </a:solidFill>
                <a:ea typeface="微软雅黑 Light" panose="020B0502040204020203" pitchFamily="34" charset="-122"/>
              </a:rPr>
              <a:t>高尔夫球</a:t>
            </a:r>
            <a:endParaRPr lang="en-US" altLang="zh-CN" sz="900" dirty="0">
              <a:solidFill>
                <a:schemeClr val="bg1"/>
              </a:solidFill>
              <a:ea typeface="微软雅黑 Light" panose="020B0502040204020203" pitchFamily="34" charset="-122"/>
            </a:endParaRPr>
          </a:p>
          <a:p>
            <a:pPr lvl="1">
              <a:lnSpc>
                <a:spcPct val="150000"/>
              </a:lnSpc>
            </a:pPr>
            <a:r>
              <a:rPr lang="zh-CN" altLang="en-US" sz="900" dirty="0">
                <a:solidFill>
                  <a:schemeClr val="bg1"/>
                </a:solidFill>
                <a:ea typeface="微软雅黑 Light" panose="020B0502040204020203" pitchFamily="34" charset="-122"/>
              </a:rPr>
              <a:t>长曲棍球</a:t>
            </a:r>
          </a:p>
          <a:p>
            <a:pPr lvl="1">
              <a:lnSpc>
                <a:spcPct val="150000"/>
              </a:lnSpc>
            </a:pPr>
            <a:r>
              <a:rPr lang="zh-CN" altLang="en-US" sz="900" dirty="0">
                <a:solidFill>
                  <a:schemeClr val="bg1"/>
                </a:solidFill>
                <a:ea typeface="微软雅黑 Light" panose="020B0502040204020203" pitchFamily="34" charset="-122"/>
              </a:rPr>
              <a:t>英式足球</a:t>
            </a:r>
          </a:p>
        </p:txBody>
      </p:sp>
      <p:pic>
        <p:nvPicPr>
          <p:cNvPr id="1026" name="Picture 2" descr="https://jrc-miprepzone.smugmug.com/PG-Hype-Athletics/MIPZ-201617/OP-St-Marys-nets-team-district-wrestling/i-Drhw2gr/0/655efc14/M/caine%20lee-M.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5120" y="1980466"/>
            <a:ext cx="2822685" cy="174453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G:\UCSE Info\硬盘备份-美国学校\5MI州 St.Mary's Preparatory\图片 - MI州 St.Mary's Preparatory\图片12.png"/>
          <p:cNvPicPr>
            <a:picLocks noChangeAspect="1" noChangeArrowheads="1"/>
          </p:cNvPicPr>
          <p:nvPr/>
        </p:nvPicPr>
        <p:blipFill>
          <a:blip r:embed="rId7"/>
          <a:srcRect/>
          <a:stretch>
            <a:fillRect/>
          </a:stretch>
        </p:blipFill>
        <p:spPr bwMode="auto">
          <a:xfrm>
            <a:off x="88014" y="1980465"/>
            <a:ext cx="2325151" cy="1744238"/>
          </a:xfrm>
          <a:prstGeom prst="rect">
            <a:avLst/>
          </a:prstGeom>
          <a:noFill/>
        </p:spPr>
      </p:pic>
      <p:pic>
        <p:nvPicPr>
          <p:cNvPr id="8196" name="Picture 4" descr="G:\UCSE Info\硬盘备份-美国学校\5MI州 St.Mary's Preparatory\图片 - MI州 St.Mary's Preparatory\图片27.png"/>
          <p:cNvPicPr>
            <a:picLocks noChangeAspect="1" noChangeArrowheads="1"/>
          </p:cNvPicPr>
          <p:nvPr/>
        </p:nvPicPr>
        <p:blipFill>
          <a:blip r:embed="rId8"/>
          <a:srcRect/>
          <a:stretch>
            <a:fillRect/>
          </a:stretch>
        </p:blipFill>
        <p:spPr bwMode="auto">
          <a:xfrm>
            <a:off x="88014" y="3779938"/>
            <a:ext cx="2325151" cy="1891199"/>
          </a:xfrm>
          <a:prstGeom prst="rect">
            <a:avLst/>
          </a:prstGeom>
          <a:noFill/>
        </p:spPr>
      </p:pic>
      <p:sp>
        <p:nvSpPr>
          <p:cNvPr id="4" name="文本框 3"/>
          <p:cNvSpPr txBox="1"/>
          <p:nvPr/>
        </p:nvSpPr>
        <p:spPr>
          <a:xfrm>
            <a:off x="495300" y="175260"/>
            <a:ext cx="232473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Sports 体育运动</a:t>
            </a:r>
          </a:p>
        </p:txBody>
      </p:sp>
    </p:spTree>
    <p:custDataLst>
      <p:tags r:id="rId1"/>
    </p:custData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olsmathletics.com/files/4014/1738/4909/OLSM_State_Champs.JPG"/>
          <p:cNvPicPr>
            <a:picLocks noChangeAspect="1" noChangeArrowheads="1"/>
          </p:cNvPicPr>
          <p:nvPr/>
        </p:nvPicPr>
        <p:blipFill>
          <a:blip r:embed="rId3" cstate="print"/>
          <a:srcRect/>
          <a:stretch>
            <a:fillRect/>
          </a:stretch>
        </p:blipFill>
        <p:spPr bwMode="auto">
          <a:xfrm>
            <a:off x="577850" y="1768475"/>
            <a:ext cx="2766060" cy="2095500"/>
          </a:xfrm>
          <a:prstGeom prst="rect">
            <a:avLst/>
          </a:prstGeom>
          <a:noFill/>
        </p:spPr>
      </p:pic>
      <p:pic>
        <p:nvPicPr>
          <p:cNvPr id="26628" name="Picture 4" descr="https://briansevald.smugmug.com/High-School-Sports/Hockey/Brother-Rice-Vs-Saint-Marys/i-KR62bq9/0/S/BroRiceSaintMarysFullSizeJpeg-25-S.jpg"/>
          <p:cNvPicPr>
            <a:picLocks noChangeAspect="1" noChangeArrowheads="1"/>
          </p:cNvPicPr>
          <p:nvPr/>
        </p:nvPicPr>
        <p:blipFill>
          <a:blip r:embed="rId4" cstate="print"/>
          <a:srcRect/>
          <a:stretch>
            <a:fillRect/>
          </a:stretch>
        </p:blipFill>
        <p:spPr bwMode="auto">
          <a:xfrm>
            <a:off x="4013200" y="1749425"/>
            <a:ext cx="2298065" cy="2095500"/>
          </a:xfrm>
          <a:prstGeom prst="rect">
            <a:avLst/>
          </a:prstGeom>
          <a:noFill/>
        </p:spPr>
      </p:pic>
      <p:pic>
        <p:nvPicPr>
          <p:cNvPr id="53252" name="Picture 4" descr="http://static1.squarespace.com/static/54fbddaae4b0d17f10695230/t/5527fc41e4b0285f7b682793/1428683946848/rowers.jpg?format=1500w"/>
          <p:cNvPicPr>
            <a:picLocks noChangeAspect="1" noChangeArrowheads="1"/>
          </p:cNvPicPr>
          <p:nvPr/>
        </p:nvPicPr>
        <p:blipFill>
          <a:blip r:embed="rId5"/>
          <a:srcRect/>
          <a:stretch>
            <a:fillRect/>
          </a:stretch>
        </p:blipFill>
        <p:spPr bwMode="auto">
          <a:xfrm>
            <a:off x="4013200" y="4426585"/>
            <a:ext cx="4448175" cy="1974850"/>
          </a:xfrm>
          <a:prstGeom prst="rect">
            <a:avLst/>
          </a:prstGeom>
          <a:noFill/>
        </p:spPr>
      </p:pic>
      <p:sp>
        <p:nvSpPr>
          <p:cNvPr id="7" name="TextBox 6"/>
          <p:cNvSpPr txBox="1"/>
          <p:nvPr/>
        </p:nvSpPr>
        <p:spPr>
          <a:xfrm>
            <a:off x="1067723" y="1273160"/>
            <a:ext cx="1785950" cy="369332"/>
          </a:xfrm>
          <a:prstGeom prst="rect">
            <a:avLst/>
          </a:prstGeom>
          <a:noFill/>
        </p:spPr>
        <p:txBody>
          <a:bodyPr wrap="square" rtlCol="0">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Football</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橄榄球</a:t>
            </a:r>
          </a:p>
        </p:txBody>
      </p:sp>
      <p:sp>
        <p:nvSpPr>
          <p:cNvPr id="9" name="TextBox 8"/>
          <p:cNvSpPr txBox="1"/>
          <p:nvPr/>
        </p:nvSpPr>
        <p:spPr>
          <a:xfrm>
            <a:off x="5416550" y="1273175"/>
            <a:ext cx="1963762" cy="369332"/>
          </a:xfrm>
          <a:prstGeom prst="rect">
            <a:avLst/>
          </a:prstGeom>
          <a:noFill/>
        </p:spPr>
        <p:txBody>
          <a:bodyPr wrap="square" rtlCol="0">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Ice</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Hockey</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冰球</a:t>
            </a:r>
            <a:endParaRPr lang="en-US"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5530214" y="3914775"/>
            <a:ext cx="1850097" cy="369332"/>
          </a:xfrm>
          <a:prstGeom prst="rect">
            <a:avLst/>
          </a:prstGeom>
          <a:noFill/>
        </p:spPr>
        <p:txBody>
          <a:bodyPr wrap="square" rtlCol="0">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Rowing</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划船</a:t>
            </a:r>
          </a:p>
        </p:txBody>
      </p:sp>
      <p:sp>
        <p:nvSpPr>
          <p:cNvPr id="11" name="TextBox 10"/>
          <p:cNvSpPr txBox="1"/>
          <p:nvPr/>
        </p:nvSpPr>
        <p:spPr>
          <a:xfrm>
            <a:off x="1094252" y="3913334"/>
            <a:ext cx="1708812" cy="369332"/>
          </a:xfrm>
          <a:prstGeom prst="rect">
            <a:avLst/>
          </a:prstGeom>
          <a:noFill/>
        </p:spPr>
        <p:txBody>
          <a:bodyPr wrap="square" rtlCol="0">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Golf</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高尔夫</a:t>
            </a:r>
            <a:endParaRPr lang="en-US"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6"/>
          <a:srcRect/>
          <a:stretch>
            <a:fillRect/>
          </a:stretch>
        </p:blipFill>
        <p:spPr>
          <a:xfrm>
            <a:off x="553720" y="4426585"/>
            <a:ext cx="2789555" cy="1974850"/>
          </a:xfrm>
          <a:prstGeom prst="rect">
            <a:avLst/>
          </a:prstGeom>
        </p:spPr>
      </p:pic>
      <p:pic>
        <p:nvPicPr>
          <p:cNvPr id="12" name="图片 11"/>
          <p:cNvPicPr>
            <a:picLocks noChangeAspect="1"/>
          </p:cNvPicPr>
          <p:nvPr/>
        </p:nvPicPr>
        <p:blipFill>
          <a:blip r:embed="rId7"/>
          <a:stretch>
            <a:fillRect/>
          </a:stretch>
        </p:blipFill>
        <p:spPr>
          <a:xfrm>
            <a:off x="6239510" y="1749425"/>
            <a:ext cx="2221230" cy="2114550"/>
          </a:xfrm>
          <a:prstGeom prst="rect">
            <a:avLst/>
          </a:prstGeom>
        </p:spPr>
      </p:pic>
      <p:sp>
        <p:nvSpPr>
          <p:cNvPr id="4" name="文本框 3"/>
          <p:cNvSpPr txBox="1"/>
          <p:nvPr/>
        </p:nvSpPr>
        <p:spPr>
          <a:xfrm>
            <a:off x="495300" y="175260"/>
            <a:ext cx="232473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Sports 体育运动</a:t>
            </a:r>
          </a:p>
        </p:txBody>
      </p:sp>
    </p:spTree>
    <p:custDataLst>
      <p:tags r:id="rId1"/>
    </p:custData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https://jrc-miprepzone.smugmug.com/MD-De-La-Salle-vs-Orcherd-Lake/i-DN5MzXq/0/M/DSC_6736-M.jpg"/>
          <p:cNvPicPr>
            <a:picLocks noChangeAspect="1" noChangeArrowheads="1"/>
          </p:cNvPicPr>
          <p:nvPr/>
        </p:nvPicPr>
        <p:blipFill>
          <a:blip r:embed="rId3" cstate="print"/>
          <a:srcRect/>
          <a:stretch>
            <a:fillRect/>
          </a:stretch>
        </p:blipFill>
        <p:spPr bwMode="auto">
          <a:xfrm>
            <a:off x="428625" y="1501140"/>
            <a:ext cx="3533140" cy="2266315"/>
          </a:xfrm>
          <a:prstGeom prst="rect">
            <a:avLst/>
          </a:prstGeom>
          <a:noFill/>
        </p:spPr>
      </p:pic>
      <p:pic>
        <p:nvPicPr>
          <p:cNvPr id="54274" name="Picture 2" descr="https://jrc-oakland.smugmug.com/Sports/OP-Orchard-Lake-St-Marys-at/i-tL2pnfn/0/M/StMaryNDPrepBBall-4.05312014-M.jpg"/>
          <p:cNvPicPr>
            <a:picLocks noChangeAspect="1" noChangeArrowheads="1"/>
          </p:cNvPicPr>
          <p:nvPr/>
        </p:nvPicPr>
        <p:blipFill>
          <a:blip r:embed="rId4" cstate="print"/>
          <a:srcRect/>
          <a:stretch>
            <a:fillRect/>
          </a:stretch>
        </p:blipFill>
        <p:spPr bwMode="auto">
          <a:xfrm>
            <a:off x="4286885" y="1501140"/>
            <a:ext cx="4410710" cy="2266315"/>
          </a:xfrm>
          <a:prstGeom prst="rect">
            <a:avLst/>
          </a:prstGeom>
          <a:noFill/>
        </p:spPr>
      </p:pic>
      <p:pic>
        <p:nvPicPr>
          <p:cNvPr id="54276" name="Picture 4" descr="http://www.candgnews.com/sites/default/files/images/global/stories/cache/MarySoc-full-800x600.jpg"/>
          <p:cNvPicPr>
            <a:picLocks noChangeAspect="1" noChangeArrowheads="1"/>
          </p:cNvPicPr>
          <p:nvPr/>
        </p:nvPicPr>
        <p:blipFill>
          <a:blip r:embed="rId5"/>
          <a:srcRect/>
          <a:stretch>
            <a:fillRect/>
          </a:stretch>
        </p:blipFill>
        <p:spPr bwMode="auto">
          <a:xfrm>
            <a:off x="4286885" y="3895725"/>
            <a:ext cx="1819275" cy="2081530"/>
          </a:xfrm>
          <a:prstGeom prst="rect">
            <a:avLst/>
          </a:prstGeom>
          <a:noFill/>
        </p:spPr>
      </p:pic>
      <p:sp>
        <p:nvSpPr>
          <p:cNvPr id="54278" name="AutoShape 6" descr="Image result for Orchard lake st mary's prep lacros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solidFill>
                <a:schemeClr val="tx1"/>
              </a:solidFill>
            </a:endParaRPr>
          </a:p>
        </p:txBody>
      </p:sp>
      <p:sp>
        <p:nvSpPr>
          <p:cNvPr id="54280" name="AutoShape 8" descr="Image result for Orchard lake st mary's prep lacros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solidFill>
                <a:schemeClr val="tx1"/>
              </a:solidFill>
            </a:endParaRPr>
          </a:p>
        </p:txBody>
      </p:sp>
      <p:sp>
        <p:nvSpPr>
          <p:cNvPr id="54282" name="AutoShape 10" descr="Image result for Orchard lake st mary's prep lacross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en-US">
              <a:solidFill>
                <a:schemeClr val="tx1"/>
              </a:solidFill>
            </a:endParaRPr>
          </a:p>
        </p:txBody>
      </p:sp>
      <p:pic>
        <p:nvPicPr>
          <p:cNvPr id="54286" name="Picture 14" descr="https://jrc-miprepzone.smugmug.com/OP-All-Oakland-County-boys/i-ZTQmCLz/0/M/bowens_4260-L-M.jpg"/>
          <p:cNvPicPr>
            <a:picLocks noChangeAspect="1" noChangeArrowheads="1"/>
          </p:cNvPicPr>
          <p:nvPr/>
        </p:nvPicPr>
        <p:blipFill>
          <a:blip r:embed="rId6" cstate="print"/>
          <a:srcRect/>
          <a:stretch>
            <a:fillRect/>
          </a:stretch>
        </p:blipFill>
        <p:spPr bwMode="auto">
          <a:xfrm>
            <a:off x="6350635" y="3895725"/>
            <a:ext cx="2346960" cy="2080895"/>
          </a:xfrm>
          <a:prstGeom prst="rect">
            <a:avLst/>
          </a:prstGeom>
          <a:noFill/>
        </p:spPr>
      </p:pic>
      <p:sp>
        <p:nvSpPr>
          <p:cNvPr id="12" name="TextBox 11"/>
          <p:cNvSpPr txBox="1"/>
          <p:nvPr/>
        </p:nvSpPr>
        <p:spPr>
          <a:xfrm>
            <a:off x="1319501" y="1024555"/>
            <a:ext cx="1767140" cy="369332"/>
          </a:xfrm>
          <a:prstGeom prst="rect">
            <a:avLst/>
          </a:prstGeom>
          <a:noFill/>
        </p:spPr>
        <p:txBody>
          <a:bodyPr wrap="square" rtlCol="0">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Basketball</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篮球</a:t>
            </a:r>
          </a:p>
        </p:txBody>
      </p:sp>
      <p:sp>
        <p:nvSpPr>
          <p:cNvPr id="13" name="TextBox 12"/>
          <p:cNvSpPr txBox="1"/>
          <p:nvPr/>
        </p:nvSpPr>
        <p:spPr>
          <a:xfrm>
            <a:off x="5731876" y="1024123"/>
            <a:ext cx="1792451" cy="369332"/>
          </a:xfrm>
          <a:prstGeom prst="rect">
            <a:avLst/>
          </a:prstGeom>
          <a:noFill/>
        </p:spPr>
        <p:txBody>
          <a:bodyPr wrap="square" rtlCol="0">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Baseball</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棒球</a:t>
            </a:r>
          </a:p>
        </p:txBody>
      </p:sp>
      <p:sp>
        <p:nvSpPr>
          <p:cNvPr id="14" name="TextBox 13"/>
          <p:cNvSpPr txBox="1"/>
          <p:nvPr/>
        </p:nvSpPr>
        <p:spPr>
          <a:xfrm>
            <a:off x="4446372" y="6152060"/>
            <a:ext cx="1500198" cy="369332"/>
          </a:xfrm>
          <a:prstGeom prst="rect">
            <a:avLst/>
          </a:prstGeom>
          <a:noFill/>
        </p:spPr>
        <p:txBody>
          <a:bodyPr wrap="square" rtlCol="0">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Soccer</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足球</a:t>
            </a:r>
          </a:p>
        </p:txBody>
      </p:sp>
      <p:sp>
        <p:nvSpPr>
          <p:cNvPr id="15" name="TextBox 14"/>
          <p:cNvSpPr txBox="1"/>
          <p:nvPr/>
        </p:nvSpPr>
        <p:spPr>
          <a:xfrm>
            <a:off x="1058696" y="6151887"/>
            <a:ext cx="2273285" cy="369332"/>
          </a:xfrm>
          <a:prstGeom prst="rect">
            <a:avLst/>
          </a:prstGeom>
          <a:noFill/>
        </p:spPr>
        <p:txBody>
          <a:bodyPr wrap="square" rtlCol="0">
            <a:spAutoFit/>
          </a:bodyPr>
          <a:lstStyle/>
          <a:p>
            <a:r>
              <a:rPr lang="en-US"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Snowboarding 滑雪</a:t>
            </a:r>
          </a:p>
        </p:txBody>
      </p:sp>
      <p:sp>
        <p:nvSpPr>
          <p:cNvPr id="16" name="TextBox 15"/>
          <p:cNvSpPr txBox="1"/>
          <p:nvPr/>
        </p:nvSpPr>
        <p:spPr>
          <a:xfrm>
            <a:off x="7003020" y="6151988"/>
            <a:ext cx="1500198" cy="369332"/>
          </a:xfrm>
          <a:prstGeom prst="rect">
            <a:avLst/>
          </a:prstGeom>
          <a:noFill/>
        </p:spPr>
        <p:txBody>
          <a:bodyPr wrap="square" rtlCol="0">
            <a:spAutoFit/>
          </a:bodyPr>
          <a:lstStyle/>
          <a:p>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Track</a:t>
            </a:r>
            <a:r>
              <a:rPr lang="zh-CN" alt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径赛</a:t>
            </a:r>
          </a:p>
        </p:txBody>
      </p:sp>
      <p:pic>
        <p:nvPicPr>
          <p:cNvPr id="17" name="图片 16"/>
          <p:cNvPicPr>
            <a:picLocks noChangeAspect="1"/>
          </p:cNvPicPr>
          <p:nvPr/>
        </p:nvPicPr>
        <p:blipFill>
          <a:blip r:embed="rId7"/>
          <a:stretch>
            <a:fillRect/>
          </a:stretch>
        </p:blipFill>
        <p:spPr>
          <a:xfrm>
            <a:off x="428625" y="3895725"/>
            <a:ext cx="3548380" cy="2081530"/>
          </a:xfrm>
          <a:prstGeom prst="rect">
            <a:avLst/>
          </a:prstGeom>
        </p:spPr>
      </p:pic>
      <p:sp>
        <p:nvSpPr>
          <p:cNvPr id="4" name="文本框 3"/>
          <p:cNvSpPr txBox="1"/>
          <p:nvPr/>
        </p:nvSpPr>
        <p:spPr>
          <a:xfrm>
            <a:off x="495300" y="175260"/>
            <a:ext cx="232473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Sports 体育运动</a:t>
            </a:r>
          </a:p>
        </p:txBody>
      </p:sp>
    </p:spTree>
    <p:custDataLst>
      <p:tags r:id="rId1"/>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5" y="57785"/>
            <a:ext cx="3654425" cy="517525"/>
          </a:xfrm>
        </p:spPr>
        <p:txBody>
          <a:bodyPr>
            <a:noAutofit/>
          </a:bodyPr>
          <a:lstStyle/>
          <a:p>
            <a:b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History and Mission Statement</a:t>
            </a:r>
            <a:b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历史及教学使命</a:t>
            </a:r>
          </a:p>
        </p:txBody>
      </p:sp>
      <p:sp>
        <p:nvSpPr>
          <p:cNvPr id="3" name="Content Placeholder 2"/>
          <p:cNvSpPr>
            <a:spLocks noGrp="1"/>
          </p:cNvSpPr>
          <p:nvPr>
            <p:ph idx="1"/>
          </p:nvPr>
        </p:nvSpPr>
        <p:spPr>
          <a:xfrm>
            <a:off x="539552" y="1988840"/>
            <a:ext cx="8229600" cy="3920248"/>
          </a:xfrm>
        </p:spPr>
        <p:txBody>
          <a:bodyPr/>
          <a:lstStyle/>
          <a:p>
            <a:pPr marL="0" indent="0" algn="just">
              <a:lnSpc>
                <a:spcPct val="150000"/>
              </a:lnSpc>
              <a:buNone/>
            </a:pP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Schools were Founded in 1885 By Fr. Joseph </a:t>
            </a:r>
            <a:r>
              <a:rPr lang="en-US" altLang="zh-CN" sz="1200"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Dabrowski</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the city of Detroit. </a:t>
            </a:r>
            <a:r>
              <a:rPr 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SMP is a Catholic, all-boys, college preparatory high school with a Polish-American heritage and legacy since 1885 A.D.  We exist to provide deserving young men the moral guidance, discipline, and education to become Christ-like models of service and leadership for the world.  By completion of our spiritual and educational model, these men gain the character, reverence, and fortitude to meet all challenges for the greater glory of God and their alma mater.</a:t>
            </a:r>
          </a:p>
          <a:p>
            <a:pPr marL="0" indent="0" algn="just">
              <a:lnSpc>
                <a:spcPct val="150000"/>
              </a:lnSpc>
              <a:buNone/>
            </a:pPr>
            <a:r>
              <a:rPr lang="en-US" altLang="zh-CN" sz="1600" dirty="0">
                <a:solidFill>
                  <a:schemeClr val="tx1"/>
                </a:solidFill>
              </a:rPr>
              <a:t>      </a:t>
            </a:r>
            <a:r>
              <a:rPr lang="zh-CN" altLang="zh-CN" sz="1600" dirty="0">
                <a:solidFill>
                  <a:schemeClr val="tx1"/>
                </a:solidFill>
              </a:rPr>
              <a:t>始建于公元</a:t>
            </a:r>
            <a:r>
              <a:rPr lang="en-US" altLang="zh-CN" sz="1600" dirty="0">
                <a:solidFill>
                  <a:schemeClr val="tx1"/>
                </a:solidFill>
              </a:rPr>
              <a:t>1885</a:t>
            </a:r>
            <a:r>
              <a:rPr lang="zh-CN" altLang="zh-CN" sz="1600" dirty="0">
                <a:solidFill>
                  <a:schemeClr val="tx1"/>
                </a:solidFill>
              </a:rPr>
              <a:t>年，以“笃真、严格、刻求真理”遐迩于世的圣玛丽男子高中，不仅是密歇根州的传统精英名校，还是绅士的乐土、</a:t>
            </a:r>
            <a:r>
              <a:rPr lang="en-US" altLang="en-US" sz="1600" dirty="0">
                <a:solidFill>
                  <a:schemeClr val="tx1"/>
                </a:solidFill>
              </a:rPr>
              <a:t>高材生</a:t>
            </a:r>
            <a:r>
              <a:rPr lang="zh-CN" altLang="zh-CN" sz="1600" dirty="0">
                <a:solidFill>
                  <a:schemeClr val="tx1"/>
                </a:solidFill>
              </a:rPr>
              <a:t>的摇篮</a:t>
            </a:r>
            <a:r>
              <a:rPr lang="en-US" altLang="en-US" sz="1600" dirty="0">
                <a:solidFill>
                  <a:schemeClr val="tx1"/>
                </a:solidFill>
              </a:rPr>
              <a:t>。</a:t>
            </a:r>
            <a:r>
              <a:rPr lang="en-US" altLang="zh-CN" sz="1600" dirty="0">
                <a:solidFill>
                  <a:schemeClr val="tx1"/>
                </a:solidFill>
              </a:rPr>
              <a:t>1</a:t>
            </a:r>
            <a:r>
              <a:rPr lang="en-US" altLang="en-US" sz="1600" dirty="0">
                <a:solidFill>
                  <a:schemeClr val="tx1"/>
                </a:solidFill>
              </a:rPr>
              <a:t>33</a:t>
            </a:r>
            <a:r>
              <a:rPr lang="zh-CN" altLang="zh-CN" sz="1600" dirty="0">
                <a:solidFill>
                  <a:schemeClr val="tx1"/>
                </a:solidFill>
              </a:rPr>
              <a:t>年岁月流岚，虽然时移世易，但圣玛丽的全体教职人员却仍恪守着创始</a:t>
            </a:r>
            <a:r>
              <a:rPr lang="en-US" altLang="en-US" sz="1600" dirty="0">
                <a:solidFill>
                  <a:schemeClr val="tx1"/>
                </a:solidFill>
              </a:rPr>
              <a:t>人</a:t>
            </a:r>
            <a:r>
              <a:rPr lang="en-US" altLang="zh-CN" sz="1600" dirty="0">
                <a:solidFill>
                  <a:schemeClr val="tx1"/>
                </a:solidFill>
              </a:rPr>
              <a:t>Joseph</a:t>
            </a:r>
            <a:r>
              <a:rPr lang="en-US" altLang="en-US" sz="1600" dirty="0">
                <a:solidFill>
                  <a:schemeClr val="tx1"/>
                </a:solidFill>
              </a:rPr>
              <a:t> </a:t>
            </a:r>
            <a:r>
              <a:rPr lang="en-US" altLang="en-US" sz="1600" dirty="0" err="1">
                <a:solidFill>
                  <a:schemeClr val="tx1"/>
                </a:solidFill>
              </a:rPr>
              <a:t>Dabrowski</a:t>
            </a:r>
            <a:r>
              <a:rPr lang="en-US" altLang="en-US" sz="1600" dirty="0">
                <a:solidFill>
                  <a:schemeClr val="tx1"/>
                </a:solidFill>
              </a:rPr>
              <a:t> </a:t>
            </a:r>
            <a:r>
              <a:rPr lang="zh-CN" altLang="zh-CN" sz="1600" dirty="0">
                <a:solidFill>
                  <a:schemeClr val="tx1"/>
                </a:solidFill>
              </a:rPr>
              <a:t>先生“育才先育人”的教学理念，谆谆导学，因材施教，以将学生培养为“正直、理性、成熟、有担当”的高端</a:t>
            </a:r>
            <a:r>
              <a:rPr lang="en-US" altLang="en-US" sz="1600" dirty="0">
                <a:solidFill>
                  <a:schemeClr val="tx1"/>
                </a:solidFill>
              </a:rPr>
              <a:t>男子</a:t>
            </a:r>
            <a:r>
              <a:rPr lang="zh-CN" altLang="zh-CN" sz="1600" dirty="0">
                <a:solidFill>
                  <a:schemeClr val="tx1"/>
                </a:solidFill>
              </a:rPr>
              <a:t>精英人才为己任，且多年来成绩斐然。</a:t>
            </a:r>
            <a:endParaRPr lang="en-US" altLang="zh-CN" sz="1600" dirty="0">
              <a:solidFill>
                <a:schemeClr val="tx1"/>
              </a:solidFill>
            </a:endParaRPr>
          </a:p>
          <a:p>
            <a:pPr marL="0" indent="0" algn="just">
              <a:lnSpc>
                <a:spcPct val="150000"/>
              </a:lnSpc>
              <a:buNone/>
            </a:pPr>
            <a:r>
              <a:rPr lang="en-US" altLang="en-US" sz="1600" dirty="0">
                <a:solidFill>
                  <a:schemeClr val="tx1"/>
                </a:solidFill>
              </a:rPr>
              <a:t> </a:t>
            </a:r>
            <a:r>
              <a:rPr lang="en-US" altLang="en-US" sz="1600" dirty="0">
                <a:solidFill>
                  <a:srgbClr val="F0A240"/>
                </a:solidFill>
              </a:rPr>
              <a:t> 密州天主教高中排名  7/40   密州私立高中排名   14/96     密州私立预备高中排名   14/93</a:t>
            </a:r>
          </a:p>
        </p:txBody>
      </p:sp>
      <p:sp>
        <p:nvSpPr>
          <p:cNvPr id="4" name="矩形 3"/>
          <p:cNvSpPr/>
          <p:nvPr/>
        </p:nvSpPr>
        <p:spPr>
          <a:xfrm>
            <a:off x="2638415" y="1268760"/>
            <a:ext cx="4031873" cy="430374"/>
          </a:xfrm>
          <a:prstGeom prst="rect">
            <a:avLst/>
          </a:prstGeom>
        </p:spPr>
        <p:txBody>
          <a:bodyPr wrap="none">
            <a:spAutoFit/>
          </a:bodyPr>
          <a:lstStyle/>
          <a:p>
            <a:pPr algn="r">
              <a:lnSpc>
                <a:spcPct val="120000"/>
              </a:lnSpc>
            </a:pPr>
            <a:r>
              <a:rPr lang="en-US" altLang="en-US" sz="2000" b="1" dirty="0">
                <a:solidFill>
                  <a:schemeClr val="tx1"/>
                </a:solidFill>
                <a:latin typeface="微软雅黑" panose="020B0503020204020204" pitchFamily="34" charset="-122"/>
                <a:ea typeface="微软雅黑" panose="020B0503020204020204" pitchFamily="34" charset="-122"/>
              </a:rPr>
              <a:t>百年锦绣织日月，树人树德写春秋</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0"/>
          <p:cNvSpPr txBox="1">
            <a:spLocks noChangeArrowheads="1"/>
          </p:cNvSpPr>
          <p:nvPr/>
        </p:nvSpPr>
        <p:spPr bwMode="auto">
          <a:xfrm>
            <a:off x="813435" y="1490980"/>
            <a:ext cx="7616190" cy="414655"/>
          </a:xfrm>
          <a:prstGeom prst="rect">
            <a:avLst/>
          </a:prstGeom>
          <a:noFill/>
          <a:ln w="9525">
            <a:noFill/>
            <a:miter lim="800000"/>
          </a:ln>
        </p:spPr>
        <p:txBody>
          <a:bodyPr wrap="square" lIns="45720" tIns="22860" rIns="45720" bIns="22860">
            <a:spAutoFit/>
          </a:bodyPr>
          <a:lstStyle/>
          <a:p>
            <a:pPr algn="just">
              <a:spcBef>
                <a:spcPts val="225"/>
              </a:spcBef>
            </a:pPr>
            <a:r>
              <a:rPr lang="zh-CN" altLang="en-US" sz="2400" b="1" dirty="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rPr>
              <a:t>圣玛丽男子高中被选为天主教高中联盟 </a:t>
            </a:r>
            <a:r>
              <a:rPr lang="en-US" altLang="zh-CN" sz="2400" b="1" dirty="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rPr>
              <a:t>“2017</a:t>
            </a:r>
            <a:r>
              <a:rPr lang="zh-CN" altLang="en-US" sz="2400" b="1" dirty="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rPr>
              <a:t>年度学校</a:t>
            </a:r>
            <a:r>
              <a:rPr lang="en-US" altLang="zh-CN" sz="2400" b="1" dirty="0">
                <a:solidFill>
                  <a:schemeClr val="tx1"/>
                </a:solidFill>
                <a:latin typeface="微软雅黑 Light" panose="020B0502040204020203" pitchFamily="34" charset="-122"/>
                <a:ea typeface="微软雅黑 Light" panose="020B0502040204020203" pitchFamily="34" charset="-122"/>
                <a:cs typeface="微软雅黑 Light" panose="020B0502040204020203" pitchFamily="34" charset="-122"/>
              </a:rPr>
              <a:t>”</a:t>
            </a:r>
          </a:p>
        </p:txBody>
      </p:sp>
      <p:sp>
        <p:nvSpPr>
          <p:cNvPr id="18" name="Text Box 10"/>
          <p:cNvSpPr txBox="1">
            <a:spLocks noChangeArrowheads="1"/>
          </p:cNvSpPr>
          <p:nvPr/>
        </p:nvSpPr>
        <p:spPr bwMode="auto">
          <a:xfrm>
            <a:off x="2143760" y="3084830"/>
            <a:ext cx="4955540" cy="2076787"/>
          </a:xfrm>
          <a:prstGeom prst="rect">
            <a:avLst/>
          </a:prstGeom>
          <a:noFill/>
          <a:ln w="9525">
            <a:noFill/>
            <a:miter lim="800000"/>
          </a:ln>
        </p:spPr>
        <p:txBody>
          <a:bodyPr wrap="square" lIns="45720" tIns="22860" rIns="45720" bIns="22860">
            <a:spAutoFit/>
          </a:bodyPr>
          <a:lstStyle/>
          <a:p>
            <a:pPr algn="ctr">
              <a:lnSpc>
                <a:spcPct val="150000"/>
              </a:lnSpc>
              <a:spcAft>
                <a:spcPts val="150"/>
              </a:spcAft>
            </a:pPr>
            <a:r>
              <a:rPr lang="en-US" altLang="zh-CN" sz="1400" b="1" dirty="0">
                <a:solidFill>
                  <a:schemeClr val="tx1"/>
                </a:solidFill>
                <a:latin typeface="微软雅黑 Light" panose="020B0502040204020203" pitchFamily="34" charset="-122"/>
                <a:ea typeface="微软雅黑 Light" panose="020B0502040204020203" pitchFamily="34" charset="-122"/>
                <a:cs typeface="Open Sans" pitchFamily="34" charset="0"/>
              </a:rPr>
              <a:t>历年各项运动全州排名前十，截至2017年共赢得49次州冠军</a:t>
            </a:r>
          </a:p>
          <a:p>
            <a:pPr algn="ctr">
              <a:lnSpc>
                <a:spcPct val="150000"/>
              </a:lnSpc>
              <a:spcAft>
                <a:spcPts val="150"/>
              </a:spcAft>
            </a:pPr>
            <a:r>
              <a:rPr lang="en-US" altLang="zh-CN" sz="1400" b="1" dirty="0">
                <a:solidFill>
                  <a:schemeClr val="tx1"/>
                </a:solidFill>
                <a:latin typeface="微软雅黑 Light" panose="020B0502040204020203" pitchFamily="34" charset="-122"/>
                <a:ea typeface="微软雅黑 Light" panose="020B0502040204020203" pitchFamily="34" charset="-122"/>
                <a:cs typeface="Open Sans" pitchFamily="34" charset="0"/>
              </a:rPr>
              <a:t>田径队荣获2016年密歇根州高中体育协会比赛冠军</a:t>
            </a:r>
          </a:p>
          <a:p>
            <a:pPr algn="ctr">
              <a:lnSpc>
                <a:spcPct val="150000"/>
              </a:lnSpc>
              <a:spcAft>
                <a:spcPts val="150"/>
              </a:spcAft>
            </a:pPr>
            <a:r>
              <a:rPr lang="en-US" altLang="zh-CN" sz="1400" b="1" dirty="0">
                <a:solidFill>
                  <a:schemeClr val="tx1"/>
                </a:solidFill>
                <a:latin typeface="微软雅黑 Light" panose="020B0502040204020203" pitchFamily="34" charset="-122"/>
                <a:ea typeface="微软雅黑 Light" panose="020B0502040204020203" pitchFamily="34" charset="-122"/>
                <a:cs typeface="Open Sans" pitchFamily="34" charset="0"/>
              </a:rPr>
              <a:t>橄榄球队曾多次获密歇根州州冠军</a:t>
            </a:r>
          </a:p>
          <a:p>
            <a:pPr algn="ctr">
              <a:lnSpc>
                <a:spcPct val="150000"/>
              </a:lnSpc>
              <a:spcAft>
                <a:spcPts val="150"/>
              </a:spcAft>
            </a:pPr>
            <a:r>
              <a:rPr lang="en-US" altLang="zh-CN" sz="1400" b="1" dirty="0">
                <a:solidFill>
                  <a:schemeClr val="tx1"/>
                </a:solidFill>
                <a:latin typeface="微软雅黑 Light" panose="020B0502040204020203" pitchFamily="34" charset="-122"/>
                <a:ea typeface="微软雅黑 Light" panose="020B0502040204020203" pitchFamily="34" charset="-122"/>
                <a:cs typeface="Open Sans" pitchFamily="34" charset="0"/>
              </a:rPr>
              <a:t>冰球队密歇根地区冠军，州亚军</a:t>
            </a:r>
          </a:p>
          <a:p>
            <a:pPr algn="ctr">
              <a:lnSpc>
                <a:spcPct val="150000"/>
              </a:lnSpc>
              <a:spcAft>
                <a:spcPts val="150"/>
              </a:spcAft>
            </a:pPr>
            <a:r>
              <a:rPr lang="en-US" altLang="zh-CN" sz="1400" b="1" dirty="0">
                <a:solidFill>
                  <a:schemeClr val="tx1"/>
                </a:solidFill>
                <a:latin typeface="微软雅黑 Light" panose="020B0502040204020203" pitchFamily="34" charset="-122"/>
                <a:ea typeface="微软雅黑 Light" panose="020B0502040204020203" pitchFamily="34" charset="-122"/>
                <a:cs typeface="Open Sans" pitchFamily="34" charset="0"/>
              </a:rPr>
              <a:t>摔跤队荣获2017年区域冠军</a:t>
            </a:r>
          </a:p>
          <a:p>
            <a:pPr algn="ctr">
              <a:lnSpc>
                <a:spcPct val="150000"/>
              </a:lnSpc>
              <a:spcAft>
                <a:spcPts val="150"/>
              </a:spcAft>
            </a:pPr>
            <a:r>
              <a:rPr lang="en-US" altLang="zh-CN" sz="1400" b="1" dirty="0">
                <a:solidFill>
                  <a:schemeClr val="tx1"/>
                </a:solidFill>
                <a:latin typeface="微软雅黑 Light" panose="020B0502040204020203" pitchFamily="34" charset="-122"/>
                <a:ea typeface="微软雅黑 Light" panose="020B0502040204020203" pitchFamily="34" charset="-122"/>
                <a:cs typeface="Open Sans" pitchFamily="34" charset="0"/>
              </a:rPr>
              <a:t>划船队曾多次获州冠军</a:t>
            </a:r>
          </a:p>
        </p:txBody>
      </p:sp>
      <p:sp>
        <p:nvSpPr>
          <p:cNvPr id="37" name="矩形 36"/>
          <p:cNvSpPr/>
          <p:nvPr/>
        </p:nvSpPr>
        <p:spPr>
          <a:xfrm>
            <a:off x="1165026" y="2220990"/>
            <a:ext cx="6912768" cy="584775"/>
          </a:xfrm>
          <a:prstGeom prst="rect">
            <a:avLst/>
          </a:prstGeom>
        </p:spPr>
        <p:txBody>
          <a:bodyPr wrap="square">
            <a:spAutoFit/>
          </a:bodyPr>
          <a:lstStyle/>
          <a:p>
            <a:pPr algn="ctr" defTabSz="1087755"/>
            <a:r>
              <a:rPr lang="en-US" altLang="zh-CN" sz="1600" dirty="0">
                <a:solidFill>
                  <a:schemeClr val="tx1"/>
                </a:solidFill>
                <a:latin typeface="微软雅黑 Light" panose="020B0502040204020203" pitchFamily="34" charset="-122"/>
                <a:ea typeface="微软雅黑 Light" panose="020B0502040204020203" pitchFamily="34" charset="-122"/>
                <a:cs typeface="Open Sans" pitchFamily="34" charset="0"/>
              </a:rPr>
              <a:t>St. Mary’s Prep was recognized as the Catholic High School League 2017 School of the Year</a:t>
            </a:r>
          </a:p>
        </p:txBody>
      </p:sp>
      <p:sp>
        <p:nvSpPr>
          <p:cNvPr id="38" name="矩形 37"/>
          <p:cNvSpPr/>
          <p:nvPr/>
        </p:nvSpPr>
        <p:spPr>
          <a:xfrm>
            <a:off x="1741090" y="5373216"/>
            <a:ext cx="5760640" cy="1169551"/>
          </a:xfrm>
          <a:prstGeom prst="rect">
            <a:avLst/>
          </a:prstGeom>
        </p:spPr>
        <p:txBody>
          <a:bodyPr wrap="square">
            <a:spAutoFit/>
          </a:bodyPr>
          <a:lstStyle/>
          <a:p>
            <a:pPr marL="128905" indent="-128905" algn="ctr" defTabSz="1087755">
              <a:buFont typeface="Arial" panose="020B0604020202020204" pitchFamily="34" charset="0"/>
              <a:buChar char="•"/>
            </a:pPr>
            <a:r>
              <a:rPr lang="en-US" altLang="zh-CN" sz="1400" dirty="0">
                <a:solidFill>
                  <a:schemeClr val="tx1"/>
                </a:solidFill>
                <a:latin typeface="微软雅黑 Light" panose="020B0502040204020203" pitchFamily="34" charset="-122"/>
                <a:ea typeface="微软雅黑 Light" panose="020B0502040204020203" pitchFamily="34" charset="-122"/>
                <a:cs typeface="Open Sans" pitchFamily="34" charset="0"/>
              </a:rPr>
              <a:t>As of 2017, sports teams won </a:t>
            </a:r>
            <a:r>
              <a:rPr lang="en-US" altLang="en-US" sz="1400" dirty="0">
                <a:solidFill>
                  <a:schemeClr val="tx1"/>
                </a:solidFill>
                <a:latin typeface="微软雅黑 Light" panose="020B0502040204020203" pitchFamily="34" charset="-122"/>
                <a:ea typeface="微软雅黑 Light" panose="020B0502040204020203" pitchFamily="34" charset="-122"/>
                <a:cs typeface="Open Sans" pitchFamily="34" charset="0"/>
              </a:rPr>
              <a:t>49</a:t>
            </a:r>
            <a:r>
              <a:rPr lang="zh-CN" altLang="en-US" sz="1400" dirty="0">
                <a:solidFill>
                  <a:schemeClr val="tx1"/>
                </a:solidFill>
                <a:latin typeface="微软雅黑 Light" panose="020B0502040204020203" pitchFamily="34" charset="-122"/>
                <a:ea typeface="微软雅黑 Light" panose="020B0502040204020203" pitchFamily="34" charset="-122"/>
                <a:cs typeface="Open Sans" pitchFamily="34" charset="0"/>
              </a:rPr>
              <a:t> </a:t>
            </a:r>
            <a:r>
              <a:rPr lang="en-US" altLang="zh-CN" sz="1400" dirty="0">
                <a:solidFill>
                  <a:schemeClr val="tx1"/>
                </a:solidFill>
                <a:latin typeface="微软雅黑 Light" panose="020B0502040204020203" pitchFamily="34" charset="-122"/>
                <a:ea typeface="微软雅黑 Light" panose="020B0502040204020203" pitchFamily="34" charset="-122"/>
                <a:cs typeface="Open Sans" pitchFamily="34" charset="0"/>
              </a:rPr>
              <a:t>state championships</a:t>
            </a:r>
          </a:p>
          <a:p>
            <a:pPr marL="128905" lvl="1" indent="-128905" algn="ctr" defTabSz="1087755">
              <a:buFont typeface="Arial" panose="020B0604020202020204" pitchFamily="34" charset="0"/>
              <a:buChar char="•"/>
            </a:pPr>
            <a:r>
              <a:rPr lang="en-US" altLang="zh-CN" sz="1400" dirty="0">
                <a:solidFill>
                  <a:schemeClr val="tx1"/>
                </a:solidFill>
                <a:latin typeface="微软雅黑 Light" panose="020B0502040204020203" pitchFamily="34" charset="-122"/>
                <a:ea typeface="微软雅黑 Light" panose="020B0502040204020203" pitchFamily="34" charset="-122"/>
                <a:cs typeface="Open Sans" pitchFamily="34" charset="0"/>
              </a:rPr>
              <a:t>Wrestling team won district champion in 2017 </a:t>
            </a:r>
          </a:p>
          <a:p>
            <a:pPr marL="128905" lvl="1" indent="-128905" algn="ctr" defTabSz="1087755">
              <a:buFont typeface="Arial" panose="020B0604020202020204" pitchFamily="34" charset="0"/>
              <a:buChar char="•"/>
            </a:pPr>
            <a:r>
              <a:rPr lang="en-US" altLang="zh-CN" sz="1400" dirty="0">
                <a:solidFill>
                  <a:schemeClr val="tx1"/>
                </a:solidFill>
                <a:latin typeface="微软雅黑 Light" panose="020B0502040204020203" pitchFamily="34" charset="-122"/>
                <a:ea typeface="微软雅黑 Light" panose="020B0502040204020203" pitchFamily="34" charset="-122"/>
                <a:cs typeface="Open Sans" pitchFamily="34" charset="0"/>
              </a:rPr>
              <a:t>Track and Field won 2016 MHSAA State Championship</a:t>
            </a:r>
            <a:endParaRPr lang="zh-CN" altLang="en-US" sz="1400" dirty="0">
              <a:solidFill>
                <a:schemeClr val="tx1"/>
              </a:solidFill>
              <a:latin typeface="微软雅黑 Light" panose="020B0502040204020203" pitchFamily="34" charset="-122"/>
              <a:ea typeface="微软雅黑 Light" panose="020B0502040204020203" pitchFamily="34" charset="-122"/>
              <a:cs typeface="Open Sans" pitchFamily="34" charset="0"/>
            </a:endParaRPr>
          </a:p>
          <a:p>
            <a:pPr marL="128905" lvl="1" indent="-128905" algn="ctr" defTabSz="1087755">
              <a:buFont typeface="Arial" panose="020B0604020202020204" pitchFamily="34" charset="0"/>
              <a:buChar char="•"/>
            </a:pPr>
            <a:r>
              <a:rPr lang="en-US" altLang="zh-CN" sz="1400" dirty="0">
                <a:solidFill>
                  <a:schemeClr val="tx1"/>
                </a:solidFill>
                <a:latin typeface="微软雅黑 Light" panose="020B0502040204020203" pitchFamily="34" charset="-122"/>
                <a:ea typeface="微软雅黑 Light" panose="020B0502040204020203" pitchFamily="34" charset="-122"/>
                <a:cs typeface="Open Sans" pitchFamily="34" charset="0"/>
              </a:rPr>
              <a:t>Football team won MI state championship 2014,2015,2016</a:t>
            </a:r>
          </a:p>
          <a:p>
            <a:pPr marL="128905" lvl="1" indent="-128905" algn="ctr" defTabSz="1087755">
              <a:buFont typeface="Arial" panose="020B0604020202020204" pitchFamily="34" charset="0"/>
              <a:buChar char="•"/>
            </a:pPr>
            <a:r>
              <a:rPr lang="en-US" altLang="zh-CN" sz="1400" dirty="0">
                <a:solidFill>
                  <a:schemeClr val="tx1"/>
                </a:solidFill>
                <a:latin typeface="微软雅黑 Light" panose="020B0502040204020203" pitchFamily="34" charset="-122"/>
                <a:ea typeface="微软雅黑 Light" panose="020B0502040204020203" pitchFamily="34" charset="-122"/>
                <a:cs typeface="Open Sans" pitchFamily="34" charset="0"/>
              </a:rPr>
              <a:t>Rowing team won MI state championship 2017</a:t>
            </a:r>
          </a:p>
        </p:txBody>
      </p:sp>
      <p:sp>
        <p:nvSpPr>
          <p:cNvPr id="3" name="文本框 2"/>
          <p:cNvSpPr txBox="1"/>
          <p:nvPr/>
        </p:nvSpPr>
        <p:spPr>
          <a:xfrm>
            <a:off x="495300" y="175260"/>
            <a:ext cx="3042920"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Athletics 体育及综合奖项</a:t>
            </a:r>
          </a:p>
        </p:txBody>
      </p:sp>
    </p:spTree>
    <p:custDataLst>
      <p:tags r:id="rId1"/>
    </p:custData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683568" y="1408791"/>
            <a:ext cx="3738600" cy="2272129"/>
          </a:xfrm>
          <a:prstGeom prst="rect">
            <a:avLst/>
          </a:prstGeom>
        </p:spPr>
      </p:pic>
      <p:pic>
        <p:nvPicPr>
          <p:cNvPr id="6" name="图片 5"/>
          <p:cNvPicPr>
            <a:picLocks noChangeAspect="1"/>
          </p:cNvPicPr>
          <p:nvPr/>
        </p:nvPicPr>
        <p:blipFill>
          <a:blip r:embed="rId4"/>
          <a:stretch>
            <a:fillRect/>
          </a:stretch>
        </p:blipFill>
        <p:spPr>
          <a:xfrm>
            <a:off x="692395" y="3973829"/>
            <a:ext cx="3729773" cy="2102733"/>
          </a:xfrm>
          <a:prstGeom prst="rect">
            <a:avLst/>
          </a:prstGeom>
        </p:spPr>
      </p:pic>
      <p:pic>
        <p:nvPicPr>
          <p:cNvPr id="8" name="图片 7"/>
          <p:cNvPicPr>
            <a:picLocks noChangeAspect="1"/>
          </p:cNvPicPr>
          <p:nvPr/>
        </p:nvPicPr>
        <p:blipFill>
          <a:blip r:embed="rId5"/>
          <a:srcRect/>
          <a:stretch>
            <a:fillRect/>
          </a:stretch>
        </p:blipFill>
        <p:spPr>
          <a:xfrm>
            <a:off x="4892650" y="3973828"/>
            <a:ext cx="3655130" cy="2106081"/>
          </a:xfrm>
          <a:prstGeom prst="rect">
            <a:avLst/>
          </a:prstGeom>
        </p:spPr>
      </p:pic>
      <p:pic>
        <p:nvPicPr>
          <p:cNvPr id="10" name="图片 9"/>
          <p:cNvPicPr>
            <a:picLocks noChangeAspect="1"/>
          </p:cNvPicPr>
          <p:nvPr/>
        </p:nvPicPr>
        <p:blipFill>
          <a:blip r:embed="rId6"/>
          <a:stretch>
            <a:fillRect/>
          </a:stretch>
        </p:blipFill>
        <p:spPr>
          <a:xfrm>
            <a:off x="4892650" y="1408791"/>
            <a:ext cx="3655130" cy="2272129"/>
          </a:xfrm>
          <a:prstGeom prst="rect">
            <a:avLst/>
          </a:prstGeom>
        </p:spPr>
      </p:pic>
      <p:sp>
        <p:nvSpPr>
          <p:cNvPr id="3" name="文本框 2"/>
          <p:cNvSpPr txBox="1"/>
          <p:nvPr/>
        </p:nvSpPr>
        <p:spPr>
          <a:xfrm>
            <a:off x="495300" y="175260"/>
            <a:ext cx="3042920"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Trophy奖杯</a:t>
            </a:r>
          </a:p>
        </p:txBody>
      </p:sp>
    </p:spTree>
    <p:custDataLst>
      <p:tags r:id="rId1"/>
    </p:custData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G:\UCSE Info\硬盘备份-美国学校\5MI州 St.Mary's Preparatory\图片 - MI州 St.Mary's Preparatory\band class.JPG"/>
          <p:cNvPicPr>
            <a:picLocks noChangeAspect="1" noChangeArrowheads="1"/>
          </p:cNvPicPr>
          <p:nvPr/>
        </p:nvPicPr>
        <p:blipFill>
          <a:blip r:embed="rId4"/>
          <a:srcRect/>
          <a:stretch>
            <a:fillRect/>
          </a:stretch>
        </p:blipFill>
        <p:spPr bwMode="auto">
          <a:xfrm>
            <a:off x="568657" y="1071139"/>
            <a:ext cx="3807642" cy="2549185"/>
          </a:xfrm>
          <a:prstGeom prst="rect">
            <a:avLst/>
          </a:prstGeom>
          <a:noFill/>
        </p:spPr>
      </p:pic>
      <p:pic>
        <p:nvPicPr>
          <p:cNvPr id="6151" name="Picture 7" descr="G:\UCSE Info\硬盘备份-美国学校\5MI州 St.Mary's Preparatory\图片 - MI州 St.Mary's Preparatory\band.JPG"/>
          <p:cNvPicPr>
            <a:picLocks noChangeAspect="1" noChangeArrowheads="1"/>
          </p:cNvPicPr>
          <p:nvPr/>
        </p:nvPicPr>
        <p:blipFill>
          <a:blip r:embed="rId5"/>
          <a:srcRect/>
          <a:stretch>
            <a:fillRect/>
          </a:stretch>
        </p:blipFill>
        <p:spPr bwMode="auto">
          <a:xfrm>
            <a:off x="568960" y="3830320"/>
            <a:ext cx="3808095" cy="2831465"/>
          </a:xfrm>
          <a:prstGeom prst="rect">
            <a:avLst/>
          </a:prstGeom>
          <a:noFill/>
        </p:spPr>
      </p:pic>
      <p:pic>
        <p:nvPicPr>
          <p:cNvPr id="8" name="图片 7"/>
          <p:cNvPicPr>
            <a:picLocks noChangeAspect="1"/>
          </p:cNvPicPr>
          <p:nvPr/>
        </p:nvPicPr>
        <p:blipFill>
          <a:blip r:embed="rId6"/>
          <a:stretch>
            <a:fillRect/>
          </a:stretch>
        </p:blipFill>
        <p:spPr>
          <a:xfrm>
            <a:off x="4689852" y="1069723"/>
            <a:ext cx="4014157" cy="2550379"/>
          </a:xfrm>
          <a:prstGeom prst="rect">
            <a:avLst/>
          </a:prstGeom>
        </p:spPr>
      </p:pic>
      <p:pic>
        <p:nvPicPr>
          <p:cNvPr id="9" name="图片 8"/>
          <p:cNvPicPr>
            <a:picLocks noChangeAspect="1"/>
          </p:cNvPicPr>
          <p:nvPr/>
        </p:nvPicPr>
        <p:blipFill>
          <a:blip r:embed="rId7"/>
          <a:stretch>
            <a:fillRect/>
          </a:stretch>
        </p:blipFill>
        <p:spPr>
          <a:xfrm>
            <a:off x="4690110" y="3830320"/>
            <a:ext cx="4013835" cy="2831465"/>
          </a:xfrm>
          <a:prstGeom prst="rect">
            <a:avLst/>
          </a:prstGeom>
        </p:spPr>
      </p:pic>
      <p:sp>
        <p:nvSpPr>
          <p:cNvPr id="4" name="文本框 3"/>
          <p:cNvSpPr txBox="1"/>
          <p:nvPr/>
        </p:nvSpPr>
        <p:spPr>
          <a:xfrm>
            <a:off x="495300" y="175260"/>
            <a:ext cx="3042920"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Arts艺术</a:t>
            </a:r>
          </a:p>
        </p:txBody>
      </p:sp>
    </p:spTree>
    <p:custDataLst>
      <p:tags r:id="rId1"/>
    </p:custData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36349" y="4510904"/>
            <a:ext cx="8299306" cy="2010166"/>
          </a:xfrm>
          <a:prstGeom prst="rect">
            <a:avLst/>
          </a:prstGeom>
        </p:spPr>
        <p:txBody>
          <a:bodyPr wrap="square">
            <a:spAutoFit/>
          </a:bodyPr>
          <a:lstStyle/>
          <a:p>
            <a:pPr algn="just">
              <a:lnSpc>
                <a:spcPct val="150000"/>
              </a:lnSpc>
              <a:spcAft>
                <a:spcPts val="900"/>
              </a:spcAft>
            </a:pPr>
            <a:r>
              <a:rPr lang="en-US" altLang="zh-CN"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2017</a:t>
            </a:r>
            <a:r>
              <a:rPr lang="zh-CN"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年，</a:t>
            </a:r>
            <a:r>
              <a:rPr lang="en-US" altLang="zh-CN"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11</a:t>
            </a:r>
            <a:r>
              <a:rPr lang="zh-CN"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年级的中国学生</a:t>
            </a:r>
            <a:r>
              <a:rPr lang="en-US" altLang="zh-CN"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Harry Xia</a:t>
            </a:r>
            <a:r>
              <a:rPr lang="zh-CN"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荣获“学术</a:t>
            </a:r>
            <a:r>
              <a:rPr lang="en-US" altLang="zh-CN"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&amp;</a:t>
            </a:r>
            <a:r>
              <a:rPr lang="zh-CN"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艺术与写作</a:t>
            </a:r>
            <a:r>
              <a:rPr lang="en-US" altLang="zh-CN"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zh-CN"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陶艺</a:t>
            </a:r>
            <a:r>
              <a:rPr lang="en-US" altLang="zh-CN"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t>
            </a:r>
            <a:r>
              <a:rPr lang="zh-CN"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玻璃制品”银奖，作品展出参观，父母及其艺术老师</a:t>
            </a:r>
            <a:r>
              <a:rPr lang="en-US" altLang="zh-CN"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Christine Wilder</a:t>
            </a:r>
            <a:r>
              <a:rPr lang="zh-CN" altLang="en-US"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都为他感到骄傲！</a:t>
            </a:r>
            <a:r>
              <a:rPr lang="en-US" altLang="zh-CN"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t>
            </a:r>
          </a:p>
          <a:p>
            <a:pPr marL="128905" indent="-128905" algn="just">
              <a:lnSpc>
                <a:spcPct val="150000"/>
              </a:lnSpc>
              <a:spcAft>
                <a:spcPts val="900"/>
              </a:spcAft>
            </a:pPr>
            <a:r>
              <a:rPr lang="en-US" altLang="zh-CN"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16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Congratulations to Prep junior Harry Xia on his Silver Key award in Ceramics/Glass in the Scholastic Art &amp; Writing Awards sponsored by College for Creative Studies. His work is on display at CCS through March 3rd. Christine Wilder is his Prep art teacher!</a:t>
            </a:r>
          </a:p>
        </p:txBody>
      </p:sp>
      <p:pic>
        <p:nvPicPr>
          <p:cNvPr id="6146" name="Picture 2" descr="http://www.stmarysprep.com/img/slides/art%20teacher%20Christine%20Wilder%20with%20Harry%20Xia%20at%20Scholastic%20Art%20Awar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350" y="1484093"/>
            <a:ext cx="8155212" cy="2596815"/>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495300" y="175260"/>
            <a:ext cx="3042920"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Arts艺术</a:t>
            </a:r>
          </a:p>
        </p:txBody>
      </p:sp>
    </p:spTree>
    <p:custDataLst>
      <p:tags r:id="rId1"/>
    </p:custData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G:\UCSE Info\硬盘备份-美国学校\5MI州 St.Mary's Preparatory\图片 - MI州 St.Mary's Preparatory\Field%20Day%20681.jpg"/>
          <p:cNvPicPr>
            <a:picLocks noChangeAspect="1" noChangeArrowheads="1"/>
          </p:cNvPicPr>
          <p:nvPr/>
        </p:nvPicPr>
        <p:blipFill>
          <a:blip r:embed="rId4"/>
          <a:srcRect/>
          <a:stretch>
            <a:fillRect/>
          </a:stretch>
        </p:blipFill>
        <p:spPr bwMode="auto">
          <a:xfrm>
            <a:off x="6020711" y="1992553"/>
            <a:ext cx="2715693" cy="1819514"/>
          </a:xfrm>
          <a:prstGeom prst="rect">
            <a:avLst/>
          </a:prstGeom>
          <a:noFill/>
        </p:spPr>
      </p:pic>
      <p:sp>
        <p:nvSpPr>
          <p:cNvPr id="22" name="矩形 21"/>
          <p:cNvSpPr/>
          <p:nvPr/>
        </p:nvSpPr>
        <p:spPr>
          <a:xfrm>
            <a:off x="3225554" y="1997223"/>
            <a:ext cx="2743200" cy="3681367"/>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dirty="0"/>
          </a:p>
        </p:txBody>
      </p:sp>
      <p:grpSp>
        <p:nvGrpSpPr>
          <p:cNvPr id="3" name="组合 2"/>
          <p:cNvGrpSpPr/>
          <p:nvPr/>
        </p:nvGrpSpPr>
        <p:grpSpPr>
          <a:xfrm>
            <a:off x="4546235" y="1655242"/>
            <a:ext cx="2162679" cy="1749320"/>
            <a:chOff x="6161067" y="2956453"/>
            <a:chExt cx="2883572" cy="2332426"/>
          </a:xfrm>
        </p:grpSpPr>
        <p:sp>
          <p:nvSpPr>
            <p:cNvPr id="19" name="椭圆 18"/>
            <p:cNvSpPr/>
            <p:nvPr/>
          </p:nvSpPr>
          <p:spPr>
            <a:xfrm>
              <a:off x="6442349" y="2956453"/>
              <a:ext cx="2332428" cy="2332426"/>
            </a:xfrm>
            <a:prstGeom prst="ellipse">
              <a:avLst/>
            </a:prstGeom>
            <a:solidFill>
              <a:srgbClr val="C00000"/>
            </a:solidFill>
            <a:ln w="76200" cmpd="tri">
              <a:solidFill>
                <a:srgbClr val="FFFFF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n w="76200" cmpd="tri">
                  <a:solidFill>
                    <a:schemeClr val="tx1"/>
                  </a:solidFill>
                </a:ln>
                <a:solidFill>
                  <a:srgbClr val="800000"/>
                </a:solidFill>
                <a:effectLst>
                  <a:outerShdw blurRad="60007" dist="310007" dir="7680000" sy="30000" kx="1300200" algn="ctr" rotWithShape="0">
                    <a:prstClr val="black">
                      <a:alpha val="32000"/>
                    </a:prstClr>
                  </a:outerShdw>
                </a:effectLst>
              </a:endParaRPr>
            </a:p>
          </p:txBody>
        </p:sp>
        <p:sp>
          <p:nvSpPr>
            <p:cNvPr id="20" name="Title 1"/>
            <p:cNvSpPr txBox="1"/>
            <p:nvPr/>
          </p:nvSpPr>
          <p:spPr>
            <a:xfrm>
              <a:off x="6161067" y="4080016"/>
              <a:ext cx="2883572" cy="94267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100" b="1" dirty="0">
                  <a:solidFill>
                    <a:srgbClr val="FFFFFF"/>
                  </a:solidFill>
                  <a:latin typeface="微软雅黑" panose="020B0503020204020204" pitchFamily="34" charset="-122"/>
                  <a:ea typeface="微软雅黑" panose="020B0503020204020204" pitchFamily="34" charset="-122"/>
                  <a:cs typeface="+mn-cs"/>
                </a:rPr>
                <a:t>俱乐部</a:t>
              </a:r>
              <a:endParaRPr lang="en-US" sz="2100" b="1" dirty="0">
                <a:solidFill>
                  <a:srgbClr val="FFFFFF"/>
                </a:solidFill>
                <a:latin typeface="微软雅黑" panose="020B0503020204020204" pitchFamily="34" charset="-122"/>
                <a:ea typeface="微软雅黑" panose="020B0503020204020204" pitchFamily="34" charset="-122"/>
                <a:cs typeface="+mn-cs"/>
              </a:endParaRPr>
            </a:p>
          </p:txBody>
        </p:sp>
        <p:sp>
          <p:nvSpPr>
            <p:cNvPr id="21" name="矩形 20"/>
            <p:cNvSpPr/>
            <p:nvPr/>
          </p:nvSpPr>
          <p:spPr>
            <a:xfrm>
              <a:off x="6313600" y="3508340"/>
              <a:ext cx="2625935" cy="954108"/>
            </a:xfrm>
            <a:prstGeom prst="rect">
              <a:avLst/>
            </a:prstGeom>
          </p:spPr>
          <p:txBody>
            <a:bodyPr wrap="square">
              <a:spAutoFit/>
            </a:bodyPr>
            <a:lstStyle/>
            <a:p>
              <a:pPr algn="ctr"/>
              <a:r>
                <a:rPr lang="en-US" altLang="zh-CN" sz="4050" b="1" dirty="0">
                  <a:solidFill>
                    <a:schemeClr val="bg1"/>
                  </a:solidFill>
                  <a:latin typeface="微软雅黑" panose="020B0503020204020204" pitchFamily="34" charset="-122"/>
                  <a:ea typeface="微软雅黑" panose="020B0503020204020204" pitchFamily="34" charset="-122"/>
                </a:rPr>
                <a:t>Clubs</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grpSp>
      <p:sp>
        <p:nvSpPr>
          <p:cNvPr id="36" name="矩形 35"/>
          <p:cNvSpPr/>
          <p:nvPr/>
        </p:nvSpPr>
        <p:spPr>
          <a:xfrm>
            <a:off x="3341173" y="2211402"/>
            <a:ext cx="2257094" cy="3416320"/>
          </a:xfrm>
          <a:prstGeom prst="rect">
            <a:avLst/>
          </a:prstGeom>
        </p:spPr>
        <p:txBody>
          <a:bodyPr wrap="square">
            <a:spAutoFit/>
          </a:bodyPr>
          <a:lstStyle/>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辩论社</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学生会</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网球社团</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服务小组</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数学俱乐部</a:t>
            </a:r>
            <a:endParaRPr lang="en-US" altLang="zh-CN"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钥匙俱乐部</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取证俱乐部</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学生互助辅导</a:t>
            </a:r>
            <a:endParaRPr lang="en-US" altLang="zh-CN"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乐队与合唱团</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国家荣誉社团</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机器人俱乐部</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乒乓球俱乐部</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全球领导俱乐部</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国际象棋俱乐部</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反酒后开车联盟</a:t>
            </a:r>
          </a:p>
          <a:p>
            <a:pPr>
              <a:lnSpc>
                <a:spcPct val="150000"/>
              </a:lnSpc>
            </a:pPr>
            <a:r>
              <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模拟法庭和辩论俱乐部</a:t>
            </a:r>
          </a:p>
        </p:txBody>
      </p:sp>
      <p:sp>
        <p:nvSpPr>
          <p:cNvPr id="12" name="矩形 11"/>
          <p:cNvSpPr/>
          <p:nvPr/>
        </p:nvSpPr>
        <p:spPr>
          <a:xfrm>
            <a:off x="4608881" y="3028029"/>
            <a:ext cx="1594765" cy="2585323"/>
          </a:xfrm>
          <a:prstGeom prst="rect">
            <a:avLst/>
          </a:prstGeom>
        </p:spPr>
        <p:txBody>
          <a:bodyPr wrap="square">
            <a:spAutoFit/>
          </a:bodyPr>
          <a:lstStyle/>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SADD</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Robotics </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Math Club </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Clays Club </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Chess Club </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Guitar Club</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Fishing Club</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Squires Club</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Student Council </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Rock Climbing Club</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Intramural Basketball</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a:p>
            <a:pPr>
              <a:lnSpc>
                <a:spcPct val="150000"/>
              </a:lnSpc>
            </a:pPr>
            <a:r>
              <a:rPr 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National Honor Society</a:t>
            </a:r>
            <a:endParaRPr lang="zh-CN" altLang="en-US" sz="9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endParaRPr>
          </a:p>
        </p:txBody>
      </p:sp>
      <p:pic>
        <p:nvPicPr>
          <p:cNvPr id="5123" name="Picture 3" descr="G:\UCSE Info\硬盘备份-美国学校\5MI州 St.Mary's Preparatory\图片 - MI州 St.Mary's Preparatory\Ring day 5.JPG"/>
          <p:cNvPicPr>
            <a:picLocks noChangeAspect="1" noChangeArrowheads="1"/>
          </p:cNvPicPr>
          <p:nvPr/>
        </p:nvPicPr>
        <p:blipFill>
          <a:blip r:embed="rId5"/>
          <a:srcRect/>
          <a:stretch>
            <a:fillRect/>
          </a:stretch>
        </p:blipFill>
        <p:spPr bwMode="auto">
          <a:xfrm>
            <a:off x="435043" y="3857628"/>
            <a:ext cx="2738556" cy="1820962"/>
          </a:xfrm>
          <a:prstGeom prst="rect">
            <a:avLst/>
          </a:prstGeom>
          <a:noFill/>
        </p:spPr>
      </p:pic>
      <p:pic>
        <p:nvPicPr>
          <p:cNvPr id="17" name="图片 16"/>
          <p:cNvPicPr>
            <a:picLocks noChangeAspect="1"/>
          </p:cNvPicPr>
          <p:nvPr/>
        </p:nvPicPr>
        <p:blipFill>
          <a:blip r:embed="rId6"/>
          <a:stretch>
            <a:fillRect/>
          </a:stretch>
        </p:blipFill>
        <p:spPr>
          <a:xfrm>
            <a:off x="429110" y="1809431"/>
            <a:ext cx="2736240" cy="2002636"/>
          </a:xfrm>
          <a:prstGeom prst="rect">
            <a:avLst/>
          </a:prstGeom>
        </p:spPr>
      </p:pic>
      <p:pic>
        <p:nvPicPr>
          <p:cNvPr id="18" name="图片 17"/>
          <p:cNvPicPr>
            <a:picLocks noChangeAspect="1"/>
          </p:cNvPicPr>
          <p:nvPr/>
        </p:nvPicPr>
        <p:blipFill>
          <a:blip r:embed="rId7"/>
          <a:stretch>
            <a:fillRect/>
          </a:stretch>
        </p:blipFill>
        <p:spPr>
          <a:xfrm>
            <a:off x="6041291" y="3892438"/>
            <a:ext cx="2695113" cy="1780183"/>
          </a:xfrm>
          <a:prstGeom prst="rect">
            <a:avLst/>
          </a:prstGeom>
        </p:spPr>
      </p:pic>
      <p:sp>
        <p:nvSpPr>
          <p:cNvPr id="4" name="文本框 3"/>
          <p:cNvSpPr txBox="1"/>
          <p:nvPr/>
        </p:nvSpPr>
        <p:spPr>
          <a:xfrm>
            <a:off x="429260" y="48260"/>
            <a:ext cx="3042920"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Student Services</a:t>
            </a:r>
            <a:b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学生服务</a:t>
            </a:r>
          </a:p>
        </p:txBody>
      </p:sp>
    </p:spTree>
    <p:custDataLst>
      <p:tags r:id="rId1"/>
    </p:custData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77841" y="4093393"/>
            <a:ext cx="3839055" cy="2304256"/>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7874" y="1382013"/>
            <a:ext cx="3473034" cy="2296529"/>
          </a:xfrm>
          <a:prstGeom prst="rect">
            <a:avLst/>
          </a:prstGeom>
        </p:spPr>
      </p:pic>
      <p:pic>
        <p:nvPicPr>
          <p:cNvPr id="6" name="图片 5"/>
          <p:cNvPicPr>
            <a:picLocks noChangeAspect="1"/>
          </p:cNvPicPr>
          <p:nvPr/>
        </p:nvPicPr>
        <p:blipFill>
          <a:blip r:embed="rId5"/>
          <a:stretch>
            <a:fillRect/>
          </a:stretch>
        </p:blipFill>
        <p:spPr>
          <a:xfrm>
            <a:off x="477841" y="1384173"/>
            <a:ext cx="3839055" cy="2304256"/>
          </a:xfrm>
          <a:prstGeom prst="rect">
            <a:avLst/>
          </a:prstGeom>
        </p:spPr>
      </p:pic>
      <p:pic>
        <p:nvPicPr>
          <p:cNvPr id="8" name="Picture 4" descr="G:\UCSE Info\硬盘备份-美国学校\5MI州 St.Mary's Preparatory\图片 - MI州 St.Mary's Preparatory\ShuiBen Yang and Hao Tian.jpg"/>
          <p:cNvPicPr>
            <a:picLocks noChangeAspect="1" noChangeArrowheads="1"/>
          </p:cNvPicPr>
          <p:nvPr/>
        </p:nvPicPr>
        <p:blipFill>
          <a:blip r:embed="rId6"/>
          <a:srcRect/>
          <a:stretch>
            <a:fillRect/>
          </a:stretch>
        </p:blipFill>
        <p:spPr bwMode="auto">
          <a:xfrm>
            <a:off x="5004048" y="4093393"/>
            <a:ext cx="3466594" cy="2304256"/>
          </a:xfrm>
          <a:prstGeom prst="rect">
            <a:avLst/>
          </a:prstGeom>
          <a:noFill/>
        </p:spPr>
      </p:pic>
      <p:grpSp>
        <p:nvGrpSpPr>
          <p:cNvPr id="9" name="组合 8"/>
          <p:cNvGrpSpPr/>
          <p:nvPr/>
        </p:nvGrpSpPr>
        <p:grpSpPr>
          <a:xfrm>
            <a:off x="3627958" y="3015171"/>
            <a:ext cx="2162679" cy="1749320"/>
            <a:chOff x="6161067" y="2956453"/>
            <a:chExt cx="2883572" cy="2332426"/>
          </a:xfrm>
        </p:grpSpPr>
        <p:sp>
          <p:nvSpPr>
            <p:cNvPr id="10" name="椭圆 9"/>
            <p:cNvSpPr/>
            <p:nvPr/>
          </p:nvSpPr>
          <p:spPr>
            <a:xfrm>
              <a:off x="6442349" y="2956453"/>
              <a:ext cx="2332428" cy="2332426"/>
            </a:xfrm>
            <a:prstGeom prst="ellipse">
              <a:avLst/>
            </a:prstGeom>
            <a:solidFill>
              <a:srgbClr val="C00000"/>
            </a:solidFill>
            <a:ln w="76200" cmpd="tri">
              <a:solidFill>
                <a:srgbClr val="FFFFFF"/>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ln w="76200" cmpd="tri">
                  <a:solidFill>
                    <a:schemeClr val="tx1"/>
                  </a:solidFill>
                </a:ln>
                <a:solidFill>
                  <a:srgbClr val="800000"/>
                </a:solidFill>
                <a:effectLst>
                  <a:outerShdw blurRad="60007" dist="310007" dir="7680000" sy="30000" kx="1300200" algn="ctr" rotWithShape="0">
                    <a:prstClr val="black">
                      <a:alpha val="32000"/>
                    </a:prstClr>
                  </a:outerShdw>
                </a:effectLst>
              </a:endParaRPr>
            </a:p>
          </p:txBody>
        </p:sp>
        <p:sp>
          <p:nvSpPr>
            <p:cNvPr id="11" name="Title 1"/>
            <p:cNvSpPr txBox="1"/>
            <p:nvPr/>
          </p:nvSpPr>
          <p:spPr>
            <a:xfrm>
              <a:off x="6161067" y="4080016"/>
              <a:ext cx="2883572" cy="942679"/>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2100" b="1" dirty="0">
                  <a:solidFill>
                    <a:srgbClr val="FFFFFF"/>
                  </a:solidFill>
                  <a:latin typeface="微软雅黑" panose="020B0503020204020204" pitchFamily="34" charset="-122"/>
                  <a:ea typeface="微软雅黑" panose="020B0503020204020204" pitchFamily="34" charset="-122"/>
                  <a:cs typeface="+mn-cs"/>
                </a:rPr>
                <a:t>俱乐部</a:t>
              </a:r>
              <a:endParaRPr lang="en-US" sz="2100" b="1" dirty="0">
                <a:solidFill>
                  <a:srgbClr val="FFFFFF"/>
                </a:solidFill>
                <a:latin typeface="微软雅黑" panose="020B0503020204020204" pitchFamily="34" charset="-122"/>
                <a:ea typeface="微软雅黑" panose="020B0503020204020204" pitchFamily="34" charset="-122"/>
                <a:cs typeface="+mn-cs"/>
              </a:endParaRPr>
            </a:p>
          </p:txBody>
        </p:sp>
        <p:sp>
          <p:nvSpPr>
            <p:cNvPr id="12" name="矩形 11"/>
            <p:cNvSpPr/>
            <p:nvPr/>
          </p:nvSpPr>
          <p:spPr>
            <a:xfrm>
              <a:off x="6313600" y="3508340"/>
              <a:ext cx="2625935" cy="954108"/>
            </a:xfrm>
            <a:prstGeom prst="rect">
              <a:avLst/>
            </a:prstGeom>
          </p:spPr>
          <p:txBody>
            <a:bodyPr wrap="square">
              <a:spAutoFit/>
            </a:bodyPr>
            <a:lstStyle/>
            <a:p>
              <a:pPr algn="ctr"/>
              <a:r>
                <a:rPr lang="en-US" altLang="zh-CN" sz="4050" b="1" dirty="0">
                  <a:solidFill>
                    <a:schemeClr val="bg1"/>
                  </a:solidFill>
                  <a:latin typeface="微软雅黑" panose="020B0503020204020204" pitchFamily="34" charset="-122"/>
                  <a:ea typeface="微软雅黑" panose="020B0503020204020204" pitchFamily="34" charset="-122"/>
                </a:rPr>
                <a:t>Clubs</a:t>
              </a:r>
              <a:endParaRPr lang="zh-CN" altLang="en-US" sz="4050" b="1" dirty="0">
                <a:solidFill>
                  <a:schemeClr val="bg1"/>
                </a:solidFill>
                <a:latin typeface="微软雅黑" panose="020B0503020204020204" pitchFamily="34" charset="-122"/>
                <a:ea typeface="微软雅黑" panose="020B0503020204020204" pitchFamily="34" charset="-122"/>
              </a:endParaRPr>
            </a:p>
          </p:txBody>
        </p:sp>
      </p:grpSp>
      <p:sp>
        <p:nvSpPr>
          <p:cNvPr id="2" name="文本框 1"/>
          <p:cNvSpPr txBox="1"/>
          <p:nvPr/>
        </p:nvSpPr>
        <p:spPr>
          <a:xfrm>
            <a:off x="429260" y="48260"/>
            <a:ext cx="3042920"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Robotics Team </a:t>
            </a:r>
            <a:b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机器人战队  </a:t>
            </a:r>
          </a:p>
        </p:txBody>
      </p:sp>
    </p:spTree>
    <p:custDataLst>
      <p:tags r:id="rId1"/>
    </p:custData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51920" y="3688877"/>
            <a:ext cx="4943181" cy="2805896"/>
          </a:xfrm>
          <a:prstGeom prst="rect">
            <a:avLst/>
          </a:prstGeom>
        </p:spPr>
        <p:txBody>
          <a:bodyPr wrap="square">
            <a:spAutoFit/>
          </a:bodyPr>
          <a:lstStyle/>
          <a:p>
            <a:pPr marL="128905" indent="-128905" algn="just">
              <a:spcAft>
                <a:spcPts val="450"/>
              </a:spcAft>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Boys learn differently from girls. Teachers in a boys' school understand how a boy learns and as a result are quite successful in implementing the special teaching techniques required to achieve optimal results.</a:t>
            </a:r>
          </a:p>
          <a:p>
            <a:pPr marL="128905" indent="-128905" algn="just">
              <a:spcAft>
                <a:spcPts val="450"/>
              </a:spcAft>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The social pressures are much less stressful. Learning how to cope with and relate to girls on a daily basis in a coeducational setting causes added stress in those early adolescent years. That's exactly the time a boys' school is able to jump in and build confidence without the social distractions inherent in a mixed setting.</a:t>
            </a:r>
          </a:p>
          <a:p>
            <a:pPr marL="128905" indent="-128905" algn="just">
              <a:spcAft>
                <a:spcPts val="450"/>
              </a:spcAft>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Boys learn that there are many routes to manhood. Traditional stereotypes can be dismantled and replaced by a more thoughtful approach to maturation, but not every boy can be a star athlete or a math whiz, strong bonds of friendship, teamwork and social interaction are what matter most in later life.</a:t>
            </a:r>
          </a:p>
        </p:txBody>
      </p:sp>
      <p:sp>
        <p:nvSpPr>
          <p:cNvPr id="6" name="矩形 5"/>
          <p:cNvSpPr/>
          <p:nvPr/>
        </p:nvSpPr>
        <p:spPr>
          <a:xfrm>
            <a:off x="801336" y="3714574"/>
            <a:ext cx="2869419" cy="2800767"/>
          </a:xfrm>
          <a:prstGeom prst="rect">
            <a:avLst/>
          </a:prstGeom>
        </p:spPr>
        <p:txBody>
          <a:bodyPr wrap="square">
            <a:spAutoFit/>
          </a:bodyPr>
          <a:lstStyle/>
          <a:p>
            <a:r>
              <a:rPr lang="zh-CN" altLang="zh-CN" sz="1100" dirty="0">
                <a:solidFill>
                  <a:schemeClr val="tx1"/>
                </a:solidFill>
              </a:rPr>
              <a:t>男生和女生在思维、体能、兴趣、行动力等诸多方面也的确存在显著的差异，</a:t>
            </a:r>
            <a:r>
              <a:rPr lang="en-US" altLang="en-US" sz="1100" dirty="0">
                <a:solidFill>
                  <a:schemeClr val="tx1"/>
                </a:solidFill>
              </a:rPr>
              <a:t>因此</a:t>
            </a:r>
            <a:r>
              <a:rPr lang="zh-CN" altLang="zh-CN" sz="1100" dirty="0">
                <a:solidFill>
                  <a:schemeClr val="tx1"/>
                </a:solidFill>
              </a:rPr>
              <a:t>建校的初衷之一便是正视并重视这种差异，并以此为基础，</a:t>
            </a:r>
            <a:r>
              <a:rPr lang="en-US" altLang="en-US" sz="1100" dirty="0">
                <a:solidFill>
                  <a:schemeClr val="tx1"/>
                </a:solidFill>
              </a:rPr>
              <a:t>专注对男生</a:t>
            </a:r>
            <a:r>
              <a:rPr lang="zh-CN" altLang="zh-CN" sz="1100" dirty="0">
                <a:solidFill>
                  <a:schemeClr val="tx1"/>
                </a:solidFill>
              </a:rPr>
              <a:t>的能力与潜力进行良性的综合开发。</a:t>
            </a:r>
            <a:endParaRPr lang="en-US" altLang="zh-CN" sz="1100" dirty="0">
              <a:solidFill>
                <a:schemeClr val="tx1"/>
              </a:solidFill>
            </a:endParaRPr>
          </a:p>
          <a:p>
            <a:endParaRPr lang="en-US" altLang="zh-CN" sz="1100" dirty="0">
              <a:solidFill>
                <a:schemeClr val="tx1"/>
              </a:solidFill>
            </a:endParaRPr>
          </a:p>
          <a:p>
            <a:r>
              <a:rPr lang="zh-CN" altLang="zh-CN" sz="1100" dirty="0">
                <a:solidFill>
                  <a:schemeClr val="tx1"/>
                </a:solidFill>
              </a:rPr>
              <a:t>因为校内学生性别单一，一些在男女混合学校中常见的问题，发生的概率要低很多，社会压力也相对较弱，由是，学生更能一心一意的投入到学习中，</a:t>
            </a:r>
            <a:r>
              <a:rPr lang="en-US" altLang="en-US" sz="1100" dirty="0">
                <a:solidFill>
                  <a:schemeClr val="tx1"/>
                </a:solidFill>
              </a:rPr>
              <a:t>在同性的良性竞争下</a:t>
            </a:r>
            <a:r>
              <a:rPr lang="zh-CN" altLang="zh-CN" sz="1100" dirty="0">
                <a:solidFill>
                  <a:schemeClr val="tx1"/>
                </a:solidFill>
              </a:rPr>
              <a:t>专注于自身各项能力的提高</a:t>
            </a:r>
            <a:r>
              <a:rPr lang="en-US" altLang="en-US" sz="1100" dirty="0">
                <a:solidFill>
                  <a:schemeClr val="tx1"/>
                </a:solidFill>
              </a:rPr>
              <a:t>。</a:t>
            </a:r>
          </a:p>
          <a:p>
            <a:endParaRPr lang="en-US" altLang="zh-CN" sz="1100" dirty="0">
              <a:solidFill>
                <a:schemeClr val="tx1"/>
              </a:solidFill>
            </a:endParaRPr>
          </a:p>
          <a:p>
            <a:r>
              <a:rPr lang="zh-CN" altLang="zh-CN" sz="1100" dirty="0">
                <a:solidFill>
                  <a:schemeClr val="tx1"/>
                </a:solidFill>
              </a:rPr>
              <a:t>无论是教学体系、兴趣培养体系，还是课程设置、能力锻炼，全都是根据男生的需求量身打造，不见冗余，且更能激发男生的</a:t>
            </a:r>
            <a:r>
              <a:rPr lang="en-US" altLang="en-US" sz="1100" dirty="0">
                <a:solidFill>
                  <a:schemeClr val="tx1"/>
                </a:solidFill>
              </a:rPr>
              <a:t>热情和积极性。</a:t>
            </a:r>
          </a:p>
        </p:txBody>
      </p:sp>
      <p:pic>
        <p:nvPicPr>
          <p:cNvPr id="3075" name="Picture 3" descr="G:\UCSE Info\硬盘备份-美国学校\5MI州 St.Mary's Preparatory\图片 - MI州 St.Mary's Preparatory\图片27.png"/>
          <p:cNvPicPr>
            <a:picLocks noChangeAspect="1" noChangeArrowheads="1"/>
          </p:cNvPicPr>
          <p:nvPr/>
        </p:nvPicPr>
        <p:blipFill>
          <a:blip r:embed="rId4"/>
          <a:srcRect/>
          <a:stretch>
            <a:fillRect/>
          </a:stretch>
        </p:blipFill>
        <p:spPr bwMode="auto">
          <a:xfrm>
            <a:off x="827584" y="1451427"/>
            <a:ext cx="3488065" cy="2077827"/>
          </a:xfrm>
          <a:prstGeom prst="rect">
            <a:avLst/>
          </a:prstGeom>
          <a:noFill/>
        </p:spPr>
      </p:pic>
      <p:pic>
        <p:nvPicPr>
          <p:cNvPr id="3076" name="Picture 4" descr="G:\UCSE Info\硬盘备份-美国学校\5MI州 St.Mary's Preparatory\图片 - MI州 St.Mary's Preparatory\运动1.jpg"/>
          <p:cNvPicPr>
            <a:picLocks noChangeAspect="1" noChangeArrowheads="1"/>
          </p:cNvPicPr>
          <p:nvPr/>
        </p:nvPicPr>
        <p:blipFill>
          <a:blip r:embed="rId5"/>
          <a:srcRect/>
          <a:stretch>
            <a:fillRect/>
          </a:stretch>
        </p:blipFill>
        <p:spPr bwMode="auto">
          <a:xfrm>
            <a:off x="5004048" y="1451427"/>
            <a:ext cx="3262782" cy="2072525"/>
          </a:xfrm>
          <a:prstGeom prst="rect">
            <a:avLst/>
          </a:prstGeom>
          <a:noFill/>
        </p:spPr>
      </p:pic>
      <p:sp>
        <p:nvSpPr>
          <p:cNvPr id="4" name="文本框 3"/>
          <p:cNvSpPr txBox="1"/>
          <p:nvPr/>
        </p:nvSpPr>
        <p:spPr>
          <a:xfrm>
            <a:off x="408305" y="40005"/>
            <a:ext cx="335597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 Boys School Advantages</a:t>
            </a:r>
          </a:p>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男校优势</a:t>
            </a:r>
          </a:p>
        </p:txBody>
      </p:sp>
    </p:spTree>
    <p:custDataLst>
      <p:tags r:id="rId1"/>
    </p:custData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432685" y="1014730"/>
            <a:ext cx="4001135" cy="2517140"/>
          </a:xfrm>
          <a:prstGeom prst="rect">
            <a:avLst/>
          </a:prstGeom>
        </p:spPr>
      </p:pic>
      <p:pic>
        <p:nvPicPr>
          <p:cNvPr id="14" name="图片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2685" y="3692525"/>
            <a:ext cx="4001770" cy="2923540"/>
          </a:xfrm>
          <a:prstGeom prst="rect">
            <a:avLst/>
          </a:prstGeom>
        </p:spPr>
      </p:pic>
      <p:sp>
        <p:nvSpPr>
          <p:cNvPr id="4" name="文本框 3"/>
          <p:cNvSpPr txBox="1"/>
          <p:nvPr/>
        </p:nvSpPr>
        <p:spPr>
          <a:xfrm>
            <a:off x="408305" y="40005"/>
            <a:ext cx="335597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 Boys School Advantages</a:t>
            </a:r>
          </a:p>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男校优势</a:t>
            </a:r>
          </a:p>
        </p:txBody>
      </p:sp>
    </p:spTree>
    <p:custDataLst>
      <p:tags r:id="rId1"/>
    </p:custData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504251" y="1050836"/>
            <a:ext cx="3888432" cy="2916324"/>
          </a:xfrm>
          <a:prstGeom prst="rect">
            <a:avLst/>
          </a:prstGeom>
        </p:spPr>
      </p:pic>
      <p:pic>
        <p:nvPicPr>
          <p:cNvPr id="5" name="图片 4"/>
          <p:cNvPicPr>
            <a:picLocks noChangeAspect="1"/>
          </p:cNvPicPr>
          <p:nvPr/>
        </p:nvPicPr>
        <p:blipFill>
          <a:blip r:embed="rId5"/>
          <a:stretch>
            <a:fillRect/>
          </a:stretch>
        </p:blipFill>
        <p:spPr>
          <a:xfrm>
            <a:off x="4806115" y="1049037"/>
            <a:ext cx="3891677" cy="2918758"/>
          </a:xfrm>
          <a:prstGeom prst="rect">
            <a:avLst/>
          </a:prstGeom>
        </p:spPr>
      </p:pic>
      <p:pic>
        <p:nvPicPr>
          <p:cNvPr id="7" name="图片 6"/>
          <p:cNvPicPr>
            <a:picLocks noChangeAspect="1"/>
          </p:cNvPicPr>
          <p:nvPr/>
        </p:nvPicPr>
        <p:blipFill>
          <a:blip r:embed="rId6"/>
          <a:srcRect/>
          <a:stretch>
            <a:fillRect/>
          </a:stretch>
        </p:blipFill>
        <p:spPr>
          <a:xfrm>
            <a:off x="4806315" y="4125595"/>
            <a:ext cx="3892550" cy="2395855"/>
          </a:xfrm>
          <a:prstGeom prst="rect">
            <a:avLst/>
          </a:prstGeom>
        </p:spPr>
      </p:pic>
      <p:pic>
        <p:nvPicPr>
          <p:cNvPr id="9" name="图片 8"/>
          <p:cNvPicPr>
            <a:picLocks noChangeAspect="1"/>
          </p:cNvPicPr>
          <p:nvPr/>
        </p:nvPicPr>
        <p:blipFill>
          <a:blip r:embed="rId7"/>
          <a:srcRect/>
          <a:stretch>
            <a:fillRect/>
          </a:stretch>
        </p:blipFill>
        <p:spPr>
          <a:xfrm>
            <a:off x="504190" y="4125595"/>
            <a:ext cx="3940175" cy="2395855"/>
          </a:xfrm>
          <a:prstGeom prst="rect">
            <a:avLst/>
          </a:prstGeom>
        </p:spPr>
      </p:pic>
      <p:sp>
        <p:nvSpPr>
          <p:cNvPr id="4" name="文本框 3"/>
          <p:cNvSpPr txBox="1"/>
          <p:nvPr/>
        </p:nvSpPr>
        <p:spPr>
          <a:xfrm>
            <a:off x="408305" y="40005"/>
            <a:ext cx="3355975" cy="706755"/>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A Boys School Advantages</a:t>
            </a:r>
          </a:p>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男校优势</a:t>
            </a:r>
          </a:p>
        </p:txBody>
      </p:sp>
    </p:spTree>
    <p:custDataLst>
      <p:tags r:id="rId1"/>
    </p:custData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426834"/>
            <a:ext cx="9144000" cy="2850011"/>
          </a:xfrm>
          <a:prstGeom prst="rect">
            <a:avLst/>
          </a:prstGeom>
          <a:noFill/>
        </p:spPr>
        <p:txBody>
          <a:bodyPr wrap="square" rtlCol="0">
            <a:spAutoFit/>
          </a:bodyPr>
          <a:lstStyle/>
          <a:p>
            <a:pPr marL="800100" lvl="1" indent="-342900" algn="ctr" eaLnBrk="0" hangingPunct="0">
              <a:spcBef>
                <a:spcPct val="20000"/>
              </a:spcBef>
            </a:pPr>
            <a:r>
              <a:rPr lang="en-US" sz="2000" i="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Here at Orchard Lake St. Mary’s Preparatory, we</a:t>
            </a:r>
            <a:r>
              <a:rPr lang="en-US" altLang="en-US" sz="2000" i="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are always trying to get better</a:t>
            </a:r>
            <a:r>
              <a:rPr lang="en-US" altLang="en-US" sz="2000" i="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and provide a better</a:t>
            </a:r>
            <a:r>
              <a:rPr lang="en-US" altLang="en-US" sz="2000" i="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i="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learning environment for all our students.</a:t>
            </a:r>
          </a:p>
          <a:p>
            <a:pPr marL="800100" lvl="1" indent="-342900" algn="ctr" eaLnBrk="0" hangingPunct="0">
              <a:spcBef>
                <a:spcPct val="20000"/>
              </a:spcBef>
            </a:pPr>
            <a:endParaRPr lang="en-US" sz="2000" i="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800100" lvl="1" indent="-342900" eaLnBrk="0" hangingPunct="0">
              <a:spcBef>
                <a:spcPct val="20000"/>
              </a:spcBef>
            </a:pPr>
            <a:r>
              <a:rPr lang="zh-CN" altLang="zh-CN" dirty="0">
                <a:solidFill>
                  <a:schemeClr val="tx1"/>
                </a:solidFill>
              </a:rPr>
              <a:t>在圣玛丽男子高中，我们</a:t>
            </a:r>
            <a:r>
              <a:rPr lang="en-US" altLang="en-US" dirty="0">
                <a:solidFill>
                  <a:schemeClr val="tx1"/>
                </a:solidFill>
              </a:rPr>
              <a:t>会不断进取的努力</a:t>
            </a:r>
            <a:r>
              <a:rPr lang="zh-CN" altLang="zh-CN" dirty="0">
                <a:solidFill>
                  <a:schemeClr val="tx1"/>
                </a:solidFill>
              </a:rPr>
              <a:t>为所有学生提供更优质的学习环境。</a:t>
            </a:r>
            <a:endParaRPr lang="en-US" altLang="zh-CN" dirty="0">
              <a:solidFill>
                <a:schemeClr val="tx1"/>
              </a:solidFill>
            </a:endParaRPr>
          </a:p>
          <a:p>
            <a:pPr marL="800100" lvl="1" indent="-342900" eaLnBrk="0" hangingPunct="0">
              <a:spcBef>
                <a:spcPct val="20000"/>
              </a:spcBef>
            </a:pPr>
            <a:endParaRPr lang="en-US" b="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800100" lvl="1" indent="-342900" algn="ctr" eaLnBrk="0" hangingPunct="0">
              <a:spcBef>
                <a:spcPct val="20000"/>
              </a:spcBef>
            </a:pPr>
            <a:r>
              <a:rPr lang="en-US" sz="2000" b="1" i="1" kern="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sons success is our greatest achievement”</a:t>
            </a:r>
            <a:r>
              <a:rPr lang="zh-CN" altLang="zh-CN" sz="2000" i="1" dirty="0">
                <a:solidFill>
                  <a:schemeClr val="tx1"/>
                </a:solidFill>
              </a:rPr>
              <a:t> </a:t>
            </a:r>
            <a:endParaRPr lang="en-US" altLang="zh-CN" sz="2000" i="1" dirty="0">
              <a:solidFill>
                <a:schemeClr val="tx1"/>
              </a:solidFill>
            </a:endParaRPr>
          </a:p>
          <a:p>
            <a:pPr marL="800100" lvl="1" indent="-342900" algn="ctr" eaLnBrk="0" hangingPunct="0">
              <a:spcBef>
                <a:spcPct val="20000"/>
              </a:spcBef>
            </a:pPr>
            <a:endParaRPr lang="en-US" altLang="zh-CN" sz="2000" i="1" dirty="0">
              <a:solidFill>
                <a:schemeClr val="tx1"/>
              </a:solidFill>
            </a:endParaRPr>
          </a:p>
          <a:p>
            <a:pPr marL="800100" lvl="1" indent="-342900" algn="ctr" eaLnBrk="0" hangingPunct="0">
              <a:spcBef>
                <a:spcPct val="20000"/>
              </a:spcBef>
            </a:pPr>
            <a:r>
              <a:rPr lang="zh-CN" altLang="zh-CN" sz="2000" dirty="0">
                <a:solidFill>
                  <a:schemeClr val="tx1"/>
                </a:solidFill>
              </a:rPr>
              <a:t>“您孩子的成功</a:t>
            </a:r>
            <a:r>
              <a:rPr lang="en-US" altLang="en-US" sz="2000" dirty="0">
                <a:solidFill>
                  <a:schemeClr val="tx1"/>
                </a:solidFill>
              </a:rPr>
              <a:t>就</a:t>
            </a:r>
            <a:r>
              <a:rPr lang="zh-CN" altLang="zh-CN" sz="2000" dirty="0">
                <a:solidFill>
                  <a:schemeClr val="tx1"/>
                </a:solidFill>
              </a:rPr>
              <a:t>是我们最大的成就”</a:t>
            </a:r>
          </a:p>
        </p:txBody>
      </p:sp>
      <p:pic>
        <p:nvPicPr>
          <p:cNvPr id="5122" name="Picture 2" descr="https://nickimcintyre.files.wordpress.com/2014/10/man-achievement.jpg"/>
          <p:cNvPicPr>
            <a:picLocks noChangeAspect="1" noChangeArrowheads="1"/>
          </p:cNvPicPr>
          <p:nvPr/>
        </p:nvPicPr>
        <p:blipFill>
          <a:blip r:embed="rId4"/>
          <a:srcRect/>
          <a:stretch>
            <a:fillRect/>
          </a:stretch>
        </p:blipFill>
        <p:spPr bwMode="auto">
          <a:xfrm>
            <a:off x="3071802" y="4478550"/>
            <a:ext cx="3000396" cy="2002924"/>
          </a:xfrm>
          <a:prstGeom prst="rect">
            <a:avLst/>
          </a:prstGeom>
          <a:ln>
            <a:noFill/>
          </a:ln>
          <a:effectLst>
            <a:softEdge rad="112500"/>
          </a:effectLst>
        </p:spPr>
      </p:pic>
      <p:sp>
        <p:nvSpPr>
          <p:cNvPr id="3" name="文本框 2"/>
          <p:cNvSpPr txBox="1"/>
          <p:nvPr/>
        </p:nvSpPr>
        <p:spPr>
          <a:xfrm>
            <a:off x="400050" y="160655"/>
            <a:ext cx="244411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Conclusion 结语</a:t>
            </a:r>
          </a:p>
        </p:txBody>
      </p:sp>
    </p:spTree>
    <p:custDataLst>
      <p:tags r:id="rId1"/>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129" y="1960133"/>
            <a:ext cx="8229600" cy="951506"/>
          </a:xfrm>
        </p:spPr>
        <p:txBody>
          <a:bodyPr>
            <a:noAutofit/>
          </a:bodyPr>
          <a:lstStyle/>
          <a:p>
            <a:pPr marL="0" lvl="0" indent="0" algn="just">
              <a:lnSpc>
                <a:spcPct val="170000"/>
              </a:lnSpc>
              <a:buNone/>
            </a:pP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SMP </a:t>
            </a:r>
            <a:r>
              <a:rPr 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is a four year secondary program of pre-college studies in a disciplined environment preparing young men for future study and careers of service and leadership. The Prep has a day student as well as boarding school program. St. Mary‘s is accredited by the State of Michigan Board of Education, the Archdiocese of Detroit, and The Michigan Association of Non-Public Schools.</a:t>
            </a:r>
            <a:endParaRPr lang="zh-CN" altLang="en-US" sz="1200" dirty="0">
              <a:solidFill>
                <a:schemeClr val="tx1"/>
              </a:solidFill>
            </a:endParaRPr>
          </a:p>
        </p:txBody>
      </p:sp>
      <p:sp>
        <p:nvSpPr>
          <p:cNvPr id="4" name="Title 1"/>
          <p:cNvSpPr>
            <a:spLocks noGrp="1"/>
          </p:cNvSpPr>
          <p:nvPr>
            <p:ph type="title"/>
          </p:nvPr>
        </p:nvSpPr>
        <p:spPr>
          <a:xfrm>
            <a:off x="395605" y="74930"/>
            <a:ext cx="2075180" cy="787400"/>
          </a:xfrm>
        </p:spPr>
        <p:txBody>
          <a:bodyPr/>
          <a:lstStyle/>
          <a:p>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Who We Are …</a:t>
            </a:r>
            <a:r>
              <a:rPr lang="en-US" altLang="zh-CN" sz="2000" dirty="0">
                <a:solidFill>
                  <a:schemeClr val="bg1"/>
                </a:solidFill>
              </a:rPr>
              <a:t> </a:t>
            </a:r>
            <a:br>
              <a:rPr lang="en-US" altLang="zh-CN" sz="2000" dirty="0">
                <a:solidFill>
                  <a:schemeClr val="bg1"/>
                </a:solidFill>
              </a:rPr>
            </a:br>
            <a:r>
              <a:rPr lang="en-US" sz="20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教育理念</a:t>
            </a:r>
            <a:endParaRPr lang="en-US" alt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矩形 1"/>
          <p:cNvSpPr/>
          <p:nvPr/>
        </p:nvSpPr>
        <p:spPr>
          <a:xfrm>
            <a:off x="384659" y="3140968"/>
            <a:ext cx="8424936" cy="3368486"/>
          </a:xfrm>
          <a:prstGeom prst="rect">
            <a:avLst/>
          </a:prstGeom>
        </p:spPr>
        <p:txBody>
          <a:bodyPr wrap="square">
            <a:spAutoFit/>
          </a:bodyPr>
          <a:lstStyle/>
          <a:p>
            <a:pPr marL="285750" indent="-285750">
              <a:lnSpc>
                <a:spcPct val="150000"/>
              </a:lnSpc>
              <a:buFont typeface="Arial" panose="020B0604020202020204" pitchFamily="34" charset="0"/>
              <a:buChar char="•"/>
            </a:pPr>
            <a:r>
              <a:rPr lang="zh-CN" altLang="en-US" sz="1600" dirty="0"/>
              <a:t>全面发展式教育，着重于阳光</a:t>
            </a:r>
            <a:r>
              <a:rPr lang="en-US" altLang="en-US" sz="1600" dirty="0" err="1"/>
              <a:t>健全开朗的人格</a:t>
            </a:r>
            <a:r>
              <a:rPr lang="zh-CN" altLang="en-US" sz="1600" dirty="0"/>
              <a:t>塑造</a:t>
            </a:r>
            <a:r>
              <a:rPr lang="en-US" altLang="en-US" sz="1600" dirty="0" err="1"/>
              <a:t>及仁爱为善的</a:t>
            </a:r>
            <a:r>
              <a:rPr lang="zh-CN" altLang="zh-CN" sz="1600" dirty="0"/>
              <a:t>心灵修养</a:t>
            </a:r>
            <a:r>
              <a:rPr lang="zh-CN" altLang="en-US" sz="1600" dirty="0"/>
              <a:t>。不仅专注于学习能力培养，同时注重体质等各方面素质强化，培养孩子成为全才。</a:t>
            </a:r>
            <a:endParaRPr lang="en-US" altLang="zh-CN" sz="1600" dirty="0"/>
          </a:p>
          <a:p>
            <a:pPr marL="285750" indent="-285750">
              <a:lnSpc>
                <a:spcPct val="150000"/>
              </a:lnSpc>
              <a:buFont typeface="Arial" panose="020B0604020202020204" pitchFamily="34" charset="0"/>
              <a:buChar char="•"/>
            </a:pPr>
            <a:endParaRPr lang="en-US" altLang="zh-CN" sz="1600" dirty="0"/>
          </a:p>
          <a:p>
            <a:pPr marL="285750" indent="-285750">
              <a:lnSpc>
                <a:spcPct val="150000"/>
              </a:lnSpc>
              <a:buFont typeface="Arial" panose="020B0604020202020204" pitchFamily="34" charset="0"/>
              <a:buChar char="•"/>
            </a:pPr>
            <a:r>
              <a:rPr lang="zh-CN" altLang="zh-CN" sz="1600" dirty="0">
                <a:solidFill>
                  <a:schemeClr val="tx1"/>
                </a:solidFill>
              </a:rPr>
              <a:t>“以树德为先，为绅士导学”的教育理念，着力为每一位学子都营造一个舒适、健康、自由、快乐的成长环境</a:t>
            </a:r>
            <a:r>
              <a:rPr lang="en-US" altLang="en-US" sz="1600" dirty="0">
                <a:solidFill>
                  <a:schemeClr val="tx1"/>
                </a:solidFill>
              </a:rPr>
              <a:t>。</a:t>
            </a:r>
            <a:r>
              <a:rPr lang="zh-CN" altLang="zh-CN" sz="1600" dirty="0">
                <a:solidFill>
                  <a:schemeClr val="tx1"/>
                </a:solidFill>
              </a:rPr>
              <a:t>亦不忘以严格却不严厉的教规与校规适当的约束学生们的言行举止，以期培养出富有进取精神、成熟、具有卓越领导才华的绅士与领袖。</a:t>
            </a:r>
            <a:endParaRPr lang="en-US" altLang="zh-CN" sz="1600" dirty="0">
              <a:solidFill>
                <a:schemeClr val="tx1"/>
              </a:solidFill>
            </a:endParaRPr>
          </a:p>
          <a:p>
            <a:pPr>
              <a:lnSpc>
                <a:spcPct val="150000"/>
              </a:lnSpc>
            </a:pPr>
            <a:endParaRPr lang="en-US" altLang="zh-CN" sz="1600" dirty="0">
              <a:solidFill>
                <a:schemeClr val="tx1"/>
              </a:solidFill>
            </a:endParaRPr>
          </a:p>
          <a:p>
            <a:pPr marL="285750" indent="-285750">
              <a:lnSpc>
                <a:spcPct val="150000"/>
              </a:lnSpc>
              <a:buFont typeface="Arial" panose="020B0604020202020204" pitchFamily="34" charset="0"/>
              <a:buChar char="•"/>
            </a:pPr>
            <a:r>
              <a:rPr lang="en-US" altLang="en-US" sz="1600" dirty="0">
                <a:solidFill>
                  <a:schemeClr val="tx1"/>
                </a:solidFill>
              </a:rPr>
              <a:t>着重培养</a:t>
            </a:r>
            <a:r>
              <a:rPr lang="zh-CN" altLang="zh-CN" sz="1600" dirty="0">
                <a:solidFill>
                  <a:schemeClr val="tx1"/>
                </a:solidFill>
              </a:rPr>
              <a:t>执行力、领导力、思维力、决策力</a:t>
            </a:r>
            <a:r>
              <a:rPr lang="en-US" altLang="en-US" sz="1600" dirty="0">
                <a:solidFill>
                  <a:schemeClr val="tx1"/>
                </a:solidFill>
              </a:rPr>
              <a:t>，</a:t>
            </a:r>
            <a:r>
              <a:rPr lang="zh-CN" altLang="zh-CN" sz="1600" dirty="0">
                <a:solidFill>
                  <a:schemeClr val="tx1"/>
                </a:solidFill>
              </a:rPr>
              <a:t>帮助</a:t>
            </a:r>
            <a:r>
              <a:rPr lang="en-US" altLang="en-US" sz="1600" dirty="0">
                <a:solidFill>
                  <a:schemeClr val="tx1"/>
                </a:solidFill>
              </a:rPr>
              <a:t>小精英们</a:t>
            </a:r>
            <a:r>
              <a:rPr lang="zh-CN" altLang="zh-CN" sz="1600" dirty="0">
                <a:solidFill>
                  <a:schemeClr val="tx1"/>
                </a:solidFill>
              </a:rPr>
              <a:t>获得毅力、耐力、尊严、性格、决策、判断等多个领域的素质提升，以完成人生中要面对的种种任务与挑战。</a:t>
            </a:r>
          </a:p>
        </p:txBody>
      </p:sp>
      <p:sp>
        <p:nvSpPr>
          <p:cNvPr id="5" name="矩形 4"/>
          <p:cNvSpPr/>
          <p:nvPr/>
        </p:nvSpPr>
        <p:spPr>
          <a:xfrm>
            <a:off x="3025954" y="1228423"/>
            <a:ext cx="3005951" cy="430374"/>
          </a:xfrm>
          <a:prstGeom prst="rect">
            <a:avLst/>
          </a:prstGeom>
        </p:spPr>
        <p:txBody>
          <a:bodyPr wrap="none">
            <a:spAutoFit/>
          </a:bodyPr>
          <a:lstStyle/>
          <a:p>
            <a:pPr algn="r">
              <a:lnSpc>
                <a:spcPct val="120000"/>
              </a:lnSpc>
            </a:pPr>
            <a:r>
              <a:rPr lang="en-US" altLang="en-US" sz="2000" b="1" dirty="0">
                <a:solidFill>
                  <a:schemeClr val="tx1"/>
                </a:solidFill>
                <a:latin typeface="微软雅黑" panose="020B0503020204020204" pitchFamily="34" charset="-122"/>
                <a:ea typeface="微软雅黑" panose="020B0503020204020204" pitchFamily="34" charset="-122"/>
              </a:rPr>
              <a:t>育才先育人，育人先培德</a:t>
            </a:r>
          </a:p>
        </p:txBody>
      </p:sp>
    </p:spTree>
    <p:custDataLst>
      <p:tags r:id="rId1"/>
    </p:custData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rcRect/>
          <a:stretch>
            <a:fillRect/>
          </a:stretch>
        </p:blipFill>
        <p:spPr>
          <a:xfrm>
            <a:off x="13093" y="1241975"/>
            <a:ext cx="9036496" cy="3957740"/>
          </a:xfrm>
          <a:prstGeom prst="rect">
            <a:avLst/>
          </a:prstGeom>
          <a:ln>
            <a:noFill/>
          </a:ln>
          <a:effectLst>
            <a:softEdge rad="112500"/>
          </a:effectLst>
        </p:spPr>
      </p:pic>
      <p:pic>
        <p:nvPicPr>
          <p:cNvPr id="7" name="图片 6"/>
          <p:cNvPicPr>
            <a:picLocks noChangeAspect="1"/>
          </p:cNvPicPr>
          <p:nvPr/>
        </p:nvPicPr>
        <p:blipFill>
          <a:blip r:embed="rId4"/>
          <a:stretch>
            <a:fillRect/>
          </a:stretch>
        </p:blipFill>
        <p:spPr>
          <a:xfrm>
            <a:off x="7092280" y="4551559"/>
            <a:ext cx="304031" cy="567199"/>
          </a:xfrm>
          <a:prstGeom prst="rect">
            <a:avLst/>
          </a:prstGeom>
        </p:spPr>
      </p:pic>
      <p:pic>
        <p:nvPicPr>
          <p:cNvPr id="8" name="图片 7"/>
          <p:cNvPicPr>
            <a:picLocks noChangeAspect="1"/>
          </p:cNvPicPr>
          <p:nvPr/>
        </p:nvPicPr>
        <p:blipFill>
          <a:blip r:embed="rId4"/>
          <a:stretch>
            <a:fillRect/>
          </a:stretch>
        </p:blipFill>
        <p:spPr>
          <a:xfrm>
            <a:off x="1043608" y="3380621"/>
            <a:ext cx="304031" cy="567199"/>
          </a:xfrm>
          <a:prstGeom prst="rect">
            <a:avLst/>
          </a:prstGeom>
        </p:spPr>
      </p:pic>
      <p:pic>
        <p:nvPicPr>
          <p:cNvPr id="9" name="图片 8"/>
          <p:cNvPicPr>
            <a:picLocks noChangeAspect="1"/>
          </p:cNvPicPr>
          <p:nvPr/>
        </p:nvPicPr>
        <p:blipFill>
          <a:blip r:embed="rId4"/>
          <a:stretch>
            <a:fillRect/>
          </a:stretch>
        </p:blipFill>
        <p:spPr>
          <a:xfrm>
            <a:off x="3531548" y="2564904"/>
            <a:ext cx="304031" cy="567199"/>
          </a:xfrm>
          <a:prstGeom prst="rect">
            <a:avLst/>
          </a:prstGeom>
        </p:spPr>
      </p:pic>
      <p:pic>
        <p:nvPicPr>
          <p:cNvPr id="10" name="图片 9"/>
          <p:cNvPicPr>
            <a:picLocks noChangeAspect="1"/>
          </p:cNvPicPr>
          <p:nvPr/>
        </p:nvPicPr>
        <p:blipFill>
          <a:blip r:embed="rId5"/>
          <a:stretch>
            <a:fillRect/>
          </a:stretch>
        </p:blipFill>
        <p:spPr>
          <a:xfrm>
            <a:off x="4751996" y="2735291"/>
            <a:ext cx="260268" cy="485554"/>
          </a:xfrm>
          <a:prstGeom prst="rect">
            <a:avLst/>
          </a:prstGeom>
        </p:spPr>
      </p:pic>
      <p:sp>
        <p:nvSpPr>
          <p:cNvPr id="11" name="矩形 10"/>
          <p:cNvSpPr/>
          <p:nvPr/>
        </p:nvSpPr>
        <p:spPr>
          <a:xfrm>
            <a:off x="5012264" y="2793402"/>
            <a:ext cx="992580" cy="369332"/>
          </a:xfrm>
          <a:prstGeom prst="rect">
            <a:avLst/>
          </a:prstGeom>
        </p:spPr>
        <p:txBody>
          <a:bodyPr wrap="none">
            <a:spAutoFit/>
          </a:bodyPr>
          <a:lstStyle/>
          <a:p>
            <a:pPr algn="ctr"/>
            <a:r>
              <a:rPr lang="en-US" altLang="zh-CN" sz="900" b="1" dirty="0">
                <a:solidFill>
                  <a:schemeClr val="tx1"/>
                </a:solidFill>
                <a:latin typeface="微软雅黑 Light" panose="020B0502040204020203" pitchFamily="34" charset="-122"/>
                <a:ea typeface="微软雅黑 Light" panose="020B0502040204020203" pitchFamily="34" charset="-122"/>
              </a:rPr>
              <a:t>St. Mary</a:t>
            </a:r>
            <a:endParaRPr lang="zh-CN" altLang="en-US" sz="900" b="1" dirty="0">
              <a:solidFill>
                <a:schemeClr val="tx1"/>
              </a:solidFill>
              <a:latin typeface="微软雅黑 Light" panose="020B0502040204020203" pitchFamily="34" charset="-122"/>
              <a:ea typeface="微软雅黑 Light" panose="020B0502040204020203" pitchFamily="34" charset="-122"/>
            </a:endParaRPr>
          </a:p>
          <a:p>
            <a:pPr algn="ctr"/>
            <a:r>
              <a:rPr lang="zh-CN" altLang="en-US" sz="900" b="1" dirty="0">
                <a:solidFill>
                  <a:schemeClr val="tx1"/>
                </a:solidFill>
                <a:latin typeface="微软雅黑 Light" panose="020B0502040204020203" pitchFamily="34" charset="-122"/>
                <a:ea typeface="微软雅黑 Light" panose="020B0502040204020203" pitchFamily="34" charset="-122"/>
              </a:rPr>
              <a:t>圣玛丽男子高中</a:t>
            </a:r>
          </a:p>
        </p:txBody>
      </p:sp>
      <p:sp>
        <p:nvSpPr>
          <p:cNvPr id="18" name="矩形 17"/>
          <p:cNvSpPr/>
          <p:nvPr/>
        </p:nvSpPr>
        <p:spPr>
          <a:xfrm>
            <a:off x="323528" y="5317288"/>
            <a:ext cx="8415626" cy="1296765"/>
          </a:xfrm>
          <a:prstGeom prst="rect">
            <a:avLst/>
          </a:prstGeom>
        </p:spPr>
        <p:txBody>
          <a:bodyPr wrap="square">
            <a:spAutoFit/>
          </a:bodyPr>
          <a:lstStyle/>
          <a:p>
            <a:pPr algn="just">
              <a:lnSpc>
                <a:spcPct val="150000"/>
              </a:lnSpc>
              <a:spcBef>
                <a:spcPts val="450"/>
              </a:spcBef>
            </a:pPr>
            <a:r>
              <a:rPr lang="zh-CN"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Climate: Michigan has a continental climate with hot summers and cold winters.</a:t>
            </a:r>
          </a:p>
          <a:p>
            <a:pPr marL="214630" indent="-214630" algn="just">
              <a:lnSpc>
                <a:spcPct val="150000"/>
              </a:lnSpc>
              <a:spcBef>
                <a:spcPts val="450"/>
              </a:spcBef>
              <a:buFont typeface="Arial" panose="020B0604020202020204" pitchFamily="34" charset="0"/>
              <a:buChar char="•"/>
            </a:pP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15 public universities University of Michigan (Ann Arbor) and Michigan State University are listed as a Public Ivy. University of Michigan ranked as #17 in “global” U.S. News &amp; World Report. </a:t>
            </a:r>
          </a:p>
          <a:p>
            <a:pPr marL="214630" indent="-214630" algn="just">
              <a:lnSpc>
                <a:spcPct val="150000"/>
              </a:lnSpc>
              <a:spcBef>
                <a:spcPts val="450"/>
              </a:spcBef>
              <a:buFont typeface="Arial" panose="020B0604020202020204" pitchFamily="34" charset="0"/>
              <a:buChar char="•"/>
            </a:pP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M</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anufacturing</a:t>
            </a: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 A</a:t>
            </a:r>
            <a:r>
              <a:rPr lang="en-US" altLang="zh-CN" sz="1200" b="1" dirty="0">
                <a:solidFill>
                  <a:schemeClr val="tx1"/>
                </a:solidFill>
                <a:effectLst>
                  <a:outerShdw blurRad="38100" dist="38100" dir="2700000" algn="tl">
                    <a:srgbClr val="000000">
                      <a:alpha val="43137"/>
                    </a:srgbClr>
                  </a:outerShdw>
                </a:effectLst>
                <a:latin typeface="Times New Roman" panose="02020603050405020304" pitchFamily="18" charset="0"/>
                <a:ea typeface="微软雅黑 Light" panose="020B0502040204020203" pitchFamily="34" charset="-122"/>
                <a:cs typeface="Times New Roman" panose="02020603050405020304" pitchFamily="18" charset="0"/>
              </a:rPr>
              <a:t>griculture, and Automobile. </a:t>
            </a:r>
          </a:p>
        </p:txBody>
      </p:sp>
      <p:pic>
        <p:nvPicPr>
          <p:cNvPr id="19" name="图片 18"/>
          <p:cNvPicPr>
            <a:picLocks noChangeAspect="1"/>
          </p:cNvPicPr>
          <p:nvPr/>
        </p:nvPicPr>
        <p:blipFill>
          <a:blip r:embed="rId4"/>
          <a:stretch>
            <a:fillRect/>
          </a:stretch>
        </p:blipFill>
        <p:spPr>
          <a:xfrm>
            <a:off x="7596336" y="1556792"/>
            <a:ext cx="304031" cy="567199"/>
          </a:xfrm>
          <a:prstGeom prst="rect">
            <a:avLst/>
          </a:prstGeom>
        </p:spPr>
      </p:pic>
      <p:sp>
        <p:nvSpPr>
          <p:cNvPr id="20" name="文本框 19"/>
          <p:cNvSpPr txBox="1"/>
          <p:nvPr/>
        </p:nvSpPr>
        <p:spPr>
          <a:xfrm>
            <a:off x="323215" y="199390"/>
            <a:ext cx="228282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地理位置 Location</a:t>
            </a:r>
            <a:endParaRPr kumimoji="1" lang="en-US" alt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custDataLst>
      <p:tags r:id="rId1"/>
    </p:custData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a:srcRect/>
          <a:stretch>
            <a:fillRect/>
          </a:stretch>
        </p:blipFill>
        <p:spPr>
          <a:xfrm>
            <a:off x="656962" y="1723511"/>
            <a:ext cx="8127242" cy="4053386"/>
          </a:xfrm>
          <a:prstGeom prst="rect">
            <a:avLst/>
          </a:prstGeom>
          <a:ln>
            <a:noFill/>
          </a:ln>
          <a:effectLst>
            <a:softEdge rad="112500"/>
          </a:effectLst>
        </p:spPr>
      </p:pic>
      <p:pic>
        <p:nvPicPr>
          <p:cNvPr id="6" name="图片 5"/>
          <p:cNvPicPr>
            <a:picLocks noChangeAspect="1"/>
          </p:cNvPicPr>
          <p:nvPr/>
        </p:nvPicPr>
        <p:blipFill>
          <a:blip r:embed="rId5"/>
          <a:stretch>
            <a:fillRect/>
          </a:stretch>
        </p:blipFill>
        <p:spPr>
          <a:xfrm>
            <a:off x="4695560" y="1614914"/>
            <a:ext cx="260268" cy="485554"/>
          </a:xfrm>
          <a:prstGeom prst="rect">
            <a:avLst/>
          </a:prstGeom>
        </p:spPr>
      </p:pic>
      <p:sp>
        <p:nvSpPr>
          <p:cNvPr id="7" name="矩形 6"/>
          <p:cNvSpPr/>
          <p:nvPr/>
        </p:nvSpPr>
        <p:spPr>
          <a:xfrm>
            <a:off x="4720583" y="2112052"/>
            <a:ext cx="992580" cy="369332"/>
          </a:xfrm>
          <a:prstGeom prst="rect">
            <a:avLst/>
          </a:prstGeom>
        </p:spPr>
        <p:txBody>
          <a:bodyPr wrap="none">
            <a:spAutoFit/>
          </a:bodyPr>
          <a:lstStyle/>
          <a:p>
            <a:pPr algn="r"/>
            <a:r>
              <a:rPr lang="en-US" altLang="zh-CN" sz="900" b="1" dirty="0">
                <a:solidFill>
                  <a:schemeClr val="tx1"/>
                </a:solidFill>
                <a:latin typeface="微软雅黑 Light" panose="020B0502040204020203" pitchFamily="34" charset="-122"/>
                <a:ea typeface="微软雅黑 Light" panose="020B0502040204020203" pitchFamily="34" charset="-122"/>
              </a:rPr>
              <a:t>St. Mary</a:t>
            </a:r>
            <a:endParaRPr lang="zh-CN" altLang="en-US" sz="900" b="1" dirty="0">
              <a:solidFill>
                <a:schemeClr val="tx1"/>
              </a:solidFill>
              <a:latin typeface="微软雅黑 Light" panose="020B0502040204020203" pitchFamily="34" charset="-122"/>
              <a:ea typeface="微软雅黑 Light" panose="020B0502040204020203" pitchFamily="34" charset="-122"/>
            </a:endParaRPr>
          </a:p>
          <a:p>
            <a:pPr algn="r"/>
            <a:r>
              <a:rPr lang="zh-CN" altLang="en-US" sz="900" b="1" dirty="0">
                <a:solidFill>
                  <a:schemeClr val="tx1"/>
                </a:solidFill>
                <a:latin typeface="微软雅黑 Light" panose="020B0502040204020203" pitchFamily="34" charset="-122"/>
                <a:ea typeface="微软雅黑 Light" panose="020B0502040204020203" pitchFamily="34" charset="-122"/>
              </a:rPr>
              <a:t>圣玛丽男子高中</a:t>
            </a:r>
          </a:p>
        </p:txBody>
      </p:sp>
      <p:pic>
        <p:nvPicPr>
          <p:cNvPr id="8" name="图片 7"/>
          <p:cNvPicPr>
            <a:picLocks noChangeAspect="1"/>
          </p:cNvPicPr>
          <p:nvPr/>
        </p:nvPicPr>
        <p:blipFill>
          <a:blip r:embed="rId6"/>
          <a:stretch>
            <a:fillRect/>
          </a:stretch>
        </p:blipFill>
        <p:spPr>
          <a:xfrm>
            <a:off x="2039972" y="4482435"/>
            <a:ext cx="304031" cy="567199"/>
          </a:xfrm>
          <a:prstGeom prst="rect">
            <a:avLst/>
          </a:prstGeom>
        </p:spPr>
      </p:pic>
      <p:pic>
        <p:nvPicPr>
          <p:cNvPr id="9" name="图片 8"/>
          <p:cNvPicPr>
            <a:picLocks noChangeAspect="1"/>
          </p:cNvPicPr>
          <p:nvPr/>
        </p:nvPicPr>
        <p:blipFill>
          <a:blip r:embed="rId7"/>
          <a:stretch>
            <a:fillRect/>
          </a:stretch>
        </p:blipFill>
        <p:spPr>
          <a:xfrm>
            <a:off x="4720583" y="5144290"/>
            <a:ext cx="265256" cy="494858"/>
          </a:xfrm>
          <a:prstGeom prst="rect">
            <a:avLst/>
          </a:prstGeom>
        </p:spPr>
      </p:pic>
      <p:sp>
        <p:nvSpPr>
          <p:cNvPr id="10" name="矩形 9"/>
          <p:cNvSpPr/>
          <p:nvPr/>
        </p:nvSpPr>
        <p:spPr>
          <a:xfrm>
            <a:off x="4955828" y="5436015"/>
            <a:ext cx="1080120" cy="203133"/>
          </a:xfrm>
          <a:prstGeom prst="rect">
            <a:avLst/>
          </a:prstGeom>
        </p:spPr>
        <p:txBody>
          <a:bodyPr wrap="square">
            <a:spAutoFit/>
          </a:bodyPr>
          <a:lstStyle/>
          <a:p>
            <a:pPr>
              <a:lnSpc>
                <a:spcPct val="80000"/>
              </a:lnSpc>
            </a:pPr>
            <a:r>
              <a:rPr lang="zh-CN" altLang="en-US" sz="900" b="1" dirty="0">
                <a:solidFill>
                  <a:schemeClr val="tx1"/>
                </a:solidFill>
                <a:latin typeface="微软雅黑 Light" panose="020B0502040204020203" pitchFamily="34" charset="-122"/>
                <a:ea typeface="微软雅黑 Light" panose="020B0502040204020203" pitchFamily="34" charset="-122"/>
              </a:rPr>
              <a:t>底特律国际机场</a:t>
            </a:r>
          </a:p>
        </p:txBody>
      </p:sp>
      <p:sp>
        <p:nvSpPr>
          <p:cNvPr id="11" name="矩形 10"/>
          <p:cNvSpPr/>
          <p:nvPr/>
        </p:nvSpPr>
        <p:spPr>
          <a:xfrm>
            <a:off x="763117" y="4541717"/>
            <a:ext cx="1338828" cy="230832"/>
          </a:xfrm>
          <a:prstGeom prst="rect">
            <a:avLst/>
          </a:prstGeom>
        </p:spPr>
        <p:txBody>
          <a:bodyPr wrap="none">
            <a:spAutoFit/>
          </a:bodyPr>
          <a:lstStyle/>
          <a:p>
            <a:pPr algn="r"/>
            <a:r>
              <a:rPr lang="zh-CN" altLang="en-US" sz="900" b="1" dirty="0">
                <a:solidFill>
                  <a:schemeClr val="tx1"/>
                </a:solidFill>
                <a:ea typeface="微软雅黑 Light" panose="020B0502040204020203" pitchFamily="34" charset="-122"/>
              </a:rPr>
              <a:t>密歇根大学安娜堡分校</a:t>
            </a:r>
            <a:endParaRPr lang="zh-CN" altLang="en-US" sz="900" b="1" dirty="0">
              <a:solidFill>
                <a:schemeClr val="tx1"/>
              </a:solidFill>
              <a:latin typeface="微软雅黑 Light" panose="020B0502040204020203" pitchFamily="34" charset="-122"/>
              <a:ea typeface="微软雅黑 Light" panose="020B0502040204020203" pitchFamily="34" charset="-122"/>
            </a:endParaRPr>
          </a:p>
        </p:txBody>
      </p:sp>
      <p:sp>
        <p:nvSpPr>
          <p:cNvPr id="2" name="文本框 1"/>
          <p:cNvSpPr txBox="1"/>
          <p:nvPr/>
        </p:nvSpPr>
        <p:spPr>
          <a:xfrm>
            <a:off x="323215" y="147955"/>
            <a:ext cx="233870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地理位置 Location</a:t>
            </a:r>
            <a:endParaRPr kumimoji="1" lang="en-US" alt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endParaRPr>
          </a:p>
        </p:txBody>
      </p:sp>
    </p:spTree>
    <p:custDataLst>
      <p:tags r:id="rId1"/>
    </p:custData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https://upload.wikimedia.org/wikipedia/commons/thumb/6/60/Headquarters_of_GM_in_Detroit.jpg/220px-Headquarters_of_GM_in_Detroi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362" y="1547799"/>
            <a:ext cx="3168352" cy="22915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upload.wikimedia.org/wikipedia/commons/thumb/a/ae/71msc_1.jpg/170px-71msc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42360" y="1547495"/>
            <a:ext cx="2047875" cy="22917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thumb/b/b1/MarquetteParkMI.png/900px-MarquetteParkM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095" y="3954145"/>
            <a:ext cx="8347075" cy="22275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E:\4287.jpg"/>
          <p:cNvPicPr>
            <a:picLocks noChangeAspect="1" noChangeArrowheads="1"/>
          </p:cNvPicPr>
          <p:nvPr/>
        </p:nvPicPr>
        <p:blipFill>
          <a:blip r:embed="rId7"/>
          <a:srcRect/>
          <a:stretch>
            <a:fillRect/>
          </a:stretch>
        </p:blipFill>
        <p:spPr bwMode="auto">
          <a:xfrm>
            <a:off x="5813425" y="1547495"/>
            <a:ext cx="2912745" cy="2291080"/>
          </a:xfrm>
          <a:prstGeom prst="rect">
            <a:avLst/>
          </a:prstGeom>
          <a:noFill/>
        </p:spPr>
      </p:pic>
      <p:sp>
        <p:nvSpPr>
          <p:cNvPr id="20" name="文本框 19"/>
          <p:cNvSpPr txBox="1"/>
          <p:nvPr/>
        </p:nvSpPr>
        <p:spPr>
          <a:xfrm>
            <a:off x="379095" y="173355"/>
            <a:ext cx="2574925" cy="398780"/>
          </a:xfrm>
          <a:prstGeom prst="rect">
            <a:avLst/>
          </a:prstGeom>
          <a:noFill/>
        </p:spPr>
        <p:txBody>
          <a:bodyPr wrap="square" rtlCol="0">
            <a:spAutoFit/>
          </a:bodyPr>
          <a:lstStyle/>
          <a:p>
            <a:r>
              <a:rPr lang="en-US" sz="20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Michigan密歇根风光</a:t>
            </a:r>
          </a:p>
        </p:txBody>
      </p:sp>
    </p:spTree>
    <p:custDataLst>
      <p:tags r:id="rId1"/>
    </p:custData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773403" y="1541716"/>
            <a:ext cx="7943848" cy="1167114"/>
          </a:xfrm>
          <a:prstGeom prst="rect">
            <a:avLst/>
          </a:prstGeom>
          <a:noFill/>
        </p:spPr>
        <p:txBody>
          <a:bodyPr wrap="square" rtlCol="0">
            <a:spAutoFit/>
          </a:bodyPr>
          <a:lstStyle/>
          <a:p>
            <a:pPr lvl="0">
              <a:lnSpc>
                <a:spcPct val="150000"/>
              </a:lnSpc>
            </a:pPr>
            <a:r>
              <a:rPr lang="en-US" sz="1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Orchard Lake Village is a city in Midwestern part of  U.S.A. It is a small, exclusive suburb of Detroit Michigan. The city is mostly surrounded by West Bloomfield. About 43 percent of the City of Orchard Lake Village is occupied by lakes and ponds.</a:t>
            </a:r>
            <a:r>
              <a:rPr lang="zh-CN" altLang="en-US" sz="1200" dirty="0">
                <a:solidFill>
                  <a:schemeClr val="tx1"/>
                </a:solidFill>
                <a:latin typeface="Times New Roman" panose="02020603050405020304" pitchFamily="18" charset="0"/>
                <a:cs typeface="Times New Roman" panose="02020603050405020304" pitchFamily="18" charset="0"/>
              </a:rPr>
              <a:t> </a:t>
            </a:r>
            <a:r>
              <a:rPr 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Orchard Lake </a:t>
            </a: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t>
            </a:r>
            <a:r>
              <a:rPr 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illage is consistently ranked as the most affluent town</a:t>
            </a:r>
            <a:r>
              <a:rPr lang="en-US" alt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200"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Michigan with a median household income of $153,289.</a:t>
            </a:r>
            <a:r>
              <a:rPr lang="zh-CN" altLang="en-US" sz="1200" b="1" dirty="0">
                <a:solidFill>
                  <a:schemeClr val="tx1"/>
                </a:solidFill>
                <a:latin typeface="Times New Roman" panose="02020603050405020304" pitchFamily="18" charset="0"/>
                <a:cs typeface="Times New Roman" panose="02020603050405020304" pitchFamily="18" charset="0"/>
              </a:rPr>
              <a:t> </a:t>
            </a:r>
            <a:endParaRPr lang="zh-CN" altLang="en-US" sz="1200" b="1" dirty="0">
              <a:solidFill>
                <a:schemeClr val="tx1"/>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3" name="矩形 2"/>
          <p:cNvSpPr/>
          <p:nvPr/>
        </p:nvSpPr>
        <p:spPr>
          <a:xfrm>
            <a:off x="790374" y="2996952"/>
            <a:ext cx="7686600" cy="2972289"/>
          </a:xfrm>
          <a:prstGeom prst="rect">
            <a:avLst/>
          </a:prstGeom>
        </p:spPr>
        <p:txBody>
          <a:bodyPr wrap="square">
            <a:spAutoFit/>
          </a:bodyPr>
          <a:lstStyle/>
          <a:p>
            <a:pPr marL="285750" indent="-285750">
              <a:lnSpc>
                <a:spcPct val="200000"/>
              </a:lnSpc>
              <a:buFont typeface="Arial" panose="020B0604020202020204" pitchFamily="34" charset="0"/>
              <a:buChar char="•"/>
            </a:pPr>
            <a:r>
              <a:rPr lang="en-US" altLang="en-US" sz="1600" dirty="0">
                <a:solidFill>
                  <a:schemeClr val="tx1"/>
                </a:solidFill>
              </a:rPr>
              <a:t>密歇根州</a:t>
            </a:r>
            <a:r>
              <a:rPr lang="zh-CN" altLang="zh-CN" sz="1600" dirty="0">
                <a:solidFill>
                  <a:schemeClr val="tx1"/>
                </a:solidFill>
              </a:rPr>
              <a:t>经济发展水平最高的小城之一</a:t>
            </a:r>
            <a:r>
              <a:rPr lang="en-US" altLang="en-US" sz="1600" dirty="0">
                <a:solidFill>
                  <a:schemeClr val="tx1"/>
                </a:solidFill>
              </a:rPr>
              <a:t> </a:t>
            </a:r>
          </a:p>
          <a:p>
            <a:pPr marL="285750" indent="-285750">
              <a:lnSpc>
                <a:spcPct val="200000"/>
              </a:lnSpc>
              <a:buFont typeface="Arial" panose="020B0604020202020204" pitchFamily="34" charset="0"/>
              <a:buChar char="•"/>
            </a:pPr>
            <a:r>
              <a:rPr lang="en-US" altLang="en-US" sz="1600" dirty="0">
                <a:solidFill>
                  <a:schemeClr val="tx1"/>
                </a:solidFill>
              </a:rPr>
              <a:t>家庭收入中位数达到近15万3千美元，全美前10%</a:t>
            </a:r>
          </a:p>
          <a:p>
            <a:pPr marL="285750" indent="-285750">
              <a:lnSpc>
                <a:spcPct val="200000"/>
              </a:lnSpc>
              <a:buFont typeface="Arial" panose="020B0604020202020204" pitchFamily="34" charset="0"/>
              <a:buChar char="•"/>
            </a:pPr>
            <a:r>
              <a:rPr lang="zh-CN" altLang="zh-CN" sz="1600" dirty="0">
                <a:solidFill>
                  <a:schemeClr val="tx1"/>
                </a:solidFill>
              </a:rPr>
              <a:t>犯罪率</a:t>
            </a:r>
            <a:r>
              <a:rPr lang="en-US" altLang="en-US" sz="1600" dirty="0">
                <a:solidFill>
                  <a:schemeClr val="tx1"/>
                </a:solidFill>
              </a:rPr>
              <a:t>全美最低之一</a:t>
            </a:r>
          </a:p>
          <a:p>
            <a:pPr marL="285750" indent="-285750">
              <a:lnSpc>
                <a:spcPct val="200000"/>
              </a:lnSpc>
              <a:buFont typeface="Arial" panose="020B0604020202020204" pitchFamily="34" charset="0"/>
              <a:buChar char="•"/>
            </a:pPr>
            <a:r>
              <a:rPr lang="en-US" altLang="en-US" sz="1600" dirty="0">
                <a:solidFill>
                  <a:schemeClr val="tx1"/>
                </a:solidFill>
              </a:rPr>
              <a:t>“全美最安全社区之一”</a:t>
            </a:r>
            <a:r>
              <a:rPr lang="zh-CN" altLang="zh-CN" sz="1600" dirty="0">
                <a:solidFill>
                  <a:schemeClr val="tx1"/>
                </a:solidFill>
              </a:rPr>
              <a:t> </a:t>
            </a:r>
            <a:endParaRPr lang="en-US" altLang="zh-CN" sz="1600" dirty="0">
              <a:solidFill>
                <a:schemeClr val="tx1"/>
              </a:solidFill>
            </a:endParaRPr>
          </a:p>
          <a:p>
            <a:pPr marL="285750" indent="-285750">
              <a:lnSpc>
                <a:spcPct val="200000"/>
              </a:lnSpc>
              <a:buFont typeface="Arial" panose="020B0604020202020204" pitchFamily="34" charset="0"/>
              <a:buChar char="•"/>
            </a:pPr>
            <a:r>
              <a:rPr lang="zh-CN" altLang="zh-CN" sz="1600" dirty="0">
                <a:solidFill>
                  <a:schemeClr val="tx1"/>
                </a:solidFill>
              </a:rPr>
              <a:t>“全美最宜居城市”</a:t>
            </a:r>
            <a:r>
              <a:rPr lang="en-US" altLang="en-US" sz="1600" dirty="0">
                <a:solidFill>
                  <a:schemeClr val="tx1"/>
                </a:solidFill>
              </a:rPr>
              <a:t>       全美百强榜前十</a:t>
            </a:r>
          </a:p>
          <a:p>
            <a:pPr marL="285750" indent="-285750">
              <a:lnSpc>
                <a:spcPct val="200000"/>
              </a:lnSpc>
              <a:buFont typeface="Arial" panose="020B0604020202020204" pitchFamily="34" charset="0"/>
              <a:buChar char="•"/>
            </a:pPr>
            <a:r>
              <a:rPr lang="en-US" altLang="en-US" sz="1600" dirty="0">
                <a:solidFill>
                  <a:schemeClr val="tx1"/>
                </a:solidFill>
              </a:rPr>
              <a:t>“CEO高档住宅度假社区”</a:t>
            </a:r>
          </a:p>
        </p:txBody>
      </p:sp>
      <p:sp>
        <p:nvSpPr>
          <p:cNvPr id="5" name="文本框 4"/>
          <p:cNvSpPr txBox="1"/>
          <p:nvPr/>
        </p:nvSpPr>
        <p:spPr>
          <a:xfrm>
            <a:off x="238760" y="88265"/>
            <a:ext cx="3598545" cy="583565"/>
          </a:xfrm>
          <a:prstGeom prst="rect">
            <a:avLst/>
          </a:prstGeom>
          <a:noFill/>
        </p:spPr>
        <p:txBody>
          <a:bodyPr wrap="square" rtlCol="0">
            <a:spAutoFit/>
          </a:bodyPr>
          <a:lstStyle/>
          <a:p>
            <a:r>
              <a:rPr lang="en-US" sz="16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Community and City of Orchard Lake</a:t>
            </a:r>
            <a:br>
              <a:rPr lang="en-US" sz="16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br>
            <a:r>
              <a:rPr lang="en-US" sz="16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果园湖 与 西布鲁姆菲尔德</a:t>
            </a:r>
          </a:p>
        </p:txBody>
      </p:sp>
    </p:spTree>
    <p:custDataLst>
      <p:tags r:id="rId1"/>
    </p:custData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a:stretch>
            <a:fillRect/>
          </a:stretch>
        </p:blipFill>
        <p:spPr>
          <a:xfrm>
            <a:off x="292152" y="3689714"/>
            <a:ext cx="3588712" cy="2259780"/>
          </a:xfrm>
          <a:prstGeom prst="rect">
            <a:avLst/>
          </a:prstGeom>
        </p:spPr>
      </p:pic>
      <p:pic>
        <p:nvPicPr>
          <p:cNvPr id="9" name="图片 8"/>
          <p:cNvPicPr>
            <a:picLocks noChangeAspect="1"/>
          </p:cNvPicPr>
          <p:nvPr/>
        </p:nvPicPr>
        <p:blipFill>
          <a:blip r:embed="rId5"/>
          <a:stretch>
            <a:fillRect/>
          </a:stretch>
        </p:blipFill>
        <p:spPr>
          <a:xfrm>
            <a:off x="4985016" y="1189464"/>
            <a:ext cx="3843134" cy="2348982"/>
          </a:xfrm>
          <a:prstGeom prst="rect">
            <a:avLst/>
          </a:prstGeom>
        </p:spPr>
      </p:pic>
      <p:pic>
        <p:nvPicPr>
          <p:cNvPr id="10" name="图片 9"/>
          <p:cNvPicPr>
            <a:picLocks noChangeAspect="1"/>
          </p:cNvPicPr>
          <p:nvPr/>
        </p:nvPicPr>
        <p:blipFill>
          <a:blip r:embed="rId6"/>
          <a:stretch>
            <a:fillRect/>
          </a:stretch>
        </p:blipFill>
        <p:spPr>
          <a:xfrm>
            <a:off x="4985016" y="3689714"/>
            <a:ext cx="3843134" cy="2259781"/>
          </a:xfrm>
          <a:prstGeom prst="rect">
            <a:avLst/>
          </a:prstGeom>
        </p:spPr>
      </p:pic>
      <p:pic>
        <p:nvPicPr>
          <p:cNvPr id="11" name="图片 10"/>
          <p:cNvPicPr>
            <a:picLocks noChangeAspect="1"/>
          </p:cNvPicPr>
          <p:nvPr/>
        </p:nvPicPr>
        <p:blipFill>
          <a:blip r:embed="rId7"/>
          <a:stretch>
            <a:fillRect/>
          </a:stretch>
        </p:blipFill>
        <p:spPr>
          <a:xfrm>
            <a:off x="335891" y="1264526"/>
            <a:ext cx="3544974" cy="2273920"/>
          </a:xfrm>
          <a:prstGeom prst="rect">
            <a:avLst/>
          </a:prstGeom>
        </p:spPr>
      </p:pic>
      <p:sp>
        <p:nvSpPr>
          <p:cNvPr id="20" name="文本框 19"/>
          <p:cNvSpPr txBox="1"/>
          <p:nvPr/>
        </p:nvSpPr>
        <p:spPr>
          <a:xfrm>
            <a:off x="193040" y="64135"/>
            <a:ext cx="3544570" cy="583565"/>
          </a:xfrm>
          <a:prstGeom prst="rect">
            <a:avLst/>
          </a:prstGeom>
          <a:noFill/>
        </p:spPr>
        <p:txBody>
          <a:bodyPr wrap="square" rtlCol="0">
            <a:spAutoFit/>
          </a:bodyPr>
          <a:lstStyle/>
          <a:p>
            <a:r>
              <a:rPr lang="en-US" sz="16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Surrounding community environment</a:t>
            </a:r>
          </a:p>
          <a:p>
            <a:r>
              <a:rPr lang="en-US" sz="1600" b="1" kern="0" dirty="0">
                <a:solidFill>
                  <a:schemeClr val="bg1"/>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周边社区环境</a:t>
            </a:r>
          </a:p>
        </p:txBody>
      </p:sp>
    </p:spTree>
    <p:custDataLst>
      <p:tags r:id="rId1"/>
    </p:custData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4428"/>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1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1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1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1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1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basetag"/>
  <p:tag name="KSO_WM_TEMPLATE_INDEX" val="20164428"/>
</p:tagLst>
</file>

<file path=ppt/tags/tag2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3656"/>
  <p:tag name="KSO_WM_TAG_VERSION" val="1.0"/>
  <p:tag name="KSO_WM_TEMPLATE_THUMBS_INDEX" val="1、3、6、7、10、12、14、17、18、19、22、27、28、35、36、37、38"/>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3.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3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40.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41.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42.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7.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8.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ags/tag9.xml><?xml version="1.0" encoding="utf-8"?>
<p:tagLst xmlns:a="http://schemas.openxmlformats.org/drawingml/2006/main" xmlns:r="http://schemas.openxmlformats.org/officeDocument/2006/relationships" xmlns:p="http://schemas.openxmlformats.org/presentationml/2006/main">
  <p:tag name="KSO_WM_TEMPLATE_CATEGORY" val="basetag"/>
  <p:tag name="KSO_WM_TEMPLATE_INDEX" val="20164428"/>
</p:tagLst>
</file>

<file path=ppt/theme/theme1.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TotalTime>
  <Words>2364</Words>
  <Application>Microsoft Macintosh PowerPoint</Application>
  <PresentationFormat>全屏显示(4:3)</PresentationFormat>
  <Paragraphs>350</Paragraphs>
  <Slides>39</Slides>
  <Notes>15</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39</vt:i4>
      </vt:variant>
    </vt:vector>
  </HeadingPairs>
  <TitlesOfParts>
    <vt:vector size="53" baseType="lpstr">
      <vt:lpstr>等线</vt:lpstr>
      <vt:lpstr>方正姚体</vt:lpstr>
      <vt:lpstr>黑体</vt:lpstr>
      <vt:lpstr>宋体</vt:lpstr>
      <vt:lpstr>微软雅黑</vt:lpstr>
      <vt:lpstr>微软雅黑</vt:lpstr>
      <vt:lpstr>微软雅黑 Light</vt:lpstr>
      <vt:lpstr>Open Sans</vt:lpstr>
      <vt:lpstr>Arial</vt:lpstr>
      <vt:lpstr>Calibri</vt:lpstr>
      <vt:lpstr>Times</vt:lpstr>
      <vt:lpstr>Times New Roman</vt:lpstr>
      <vt:lpstr>Wingdings</vt:lpstr>
      <vt:lpstr>自定义设计方案</vt:lpstr>
      <vt:lpstr>Orchard Lake Schools St. Mary’s Preparatory  美国密歇根圣玛丽男子高中 </vt:lpstr>
      <vt:lpstr>Basic Information 学校基本信息</vt:lpstr>
      <vt:lpstr> History and Mission Statement 历史及教学使命</vt:lpstr>
      <vt:lpstr>Who We Are …  教育理念</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运动</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Toshiba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Yue Zhu</cp:lastModifiedBy>
  <cp:revision>1127</cp:revision>
  <dcterms:created xsi:type="dcterms:W3CDTF">2010-05-23T14:28:00Z</dcterms:created>
  <dcterms:modified xsi:type="dcterms:W3CDTF">2020-02-27T04:32:32Z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